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762" r:id="rId5"/>
    <p:sldMasterId id="2147484800" r:id="rId6"/>
    <p:sldMasterId id="2147484802" r:id="rId7"/>
    <p:sldMasterId id="2147484832" r:id="rId8"/>
  </p:sldMasterIdLst>
  <p:notesMasterIdLst>
    <p:notesMasterId r:id="rId40"/>
  </p:notesMasterIdLst>
  <p:handoutMasterIdLst>
    <p:handoutMasterId r:id="rId41"/>
  </p:handoutMasterIdLst>
  <p:sldIdLst>
    <p:sldId id="1719" r:id="rId9"/>
    <p:sldId id="1856" r:id="rId10"/>
    <p:sldId id="1702" r:id="rId11"/>
    <p:sldId id="1857" r:id="rId12"/>
    <p:sldId id="2244" r:id="rId13"/>
    <p:sldId id="1911" r:id="rId14"/>
    <p:sldId id="2248" r:id="rId15"/>
    <p:sldId id="1670" r:id="rId16"/>
    <p:sldId id="1860" r:id="rId17"/>
    <p:sldId id="1859" r:id="rId18"/>
    <p:sldId id="1905" r:id="rId19"/>
    <p:sldId id="1704" r:id="rId20"/>
    <p:sldId id="2251" r:id="rId21"/>
    <p:sldId id="1890" r:id="rId22"/>
    <p:sldId id="2252" r:id="rId23"/>
    <p:sldId id="1861" r:id="rId24"/>
    <p:sldId id="1906" r:id="rId25"/>
    <p:sldId id="1907" r:id="rId26"/>
    <p:sldId id="1893" r:id="rId27"/>
    <p:sldId id="1738" r:id="rId28"/>
    <p:sldId id="2254" r:id="rId29"/>
    <p:sldId id="1895" r:id="rId30"/>
    <p:sldId id="2255" r:id="rId31"/>
    <p:sldId id="1903" r:id="rId32"/>
    <p:sldId id="1908" r:id="rId33"/>
    <p:sldId id="1909" r:id="rId34"/>
    <p:sldId id="1910" r:id="rId35"/>
    <p:sldId id="1862" r:id="rId36"/>
    <p:sldId id="2259" r:id="rId37"/>
    <p:sldId id="2257" r:id="rId38"/>
    <p:sldId id="2236"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19"/>
            <p14:sldId id="1856"/>
            <p14:sldId id="1702"/>
            <p14:sldId id="1857"/>
            <p14:sldId id="2244"/>
            <p14:sldId id="1911"/>
            <p14:sldId id="2248"/>
            <p14:sldId id="1670"/>
            <p14:sldId id="1860"/>
            <p14:sldId id="1859"/>
            <p14:sldId id="1905"/>
            <p14:sldId id="1704"/>
            <p14:sldId id="2251"/>
            <p14:sldId id="1890"/>
            <p14:sldId id="2252"/>
            <p14:sldId id="1861"/>
            <p14:sldId id="1906"/>
            <p14:sldId id="1907"/>
            <p14:sldId id="1893"/>
            <p14:sldId id="1738"/>
            <p14:sldId id="2254"/>
            <p14:sldId id="1895"/>
            <p14:sldId id="2255"/>
            <p14:sldId id="1903"/>
            <p14:sldId id="1908"/>
            <p14:sldId id="1909"/>
            <p14:sldId id="1910"/>
            <p14:sldId id="1862"/>
            <p14:sldId id="2259"/>
            <p14:sldId id="2257"/>
            <p14:sldId id="22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50E6FF"/>
    <a:srgbClr val="0778D4"/>
    <a:srgbClr val="FFFFFF"/>
    <a:srgbClr val="0778D3"/>
    <a:srgbClr val="0877D4"/>
    <a:srgbClr val="D0DAF1"/>
    <a:srgbClr val="0078D4"/>
    <a:srgbClr val="00BCF2"/>
    <a:srgbClr val="40C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AF9DD-6AD3-49B7-A452-BF292235D16F}" v="28" dt="2020-06-01T20:08:05.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4" autoAdjust="0"/>
    <p:restoredTop sz="85056" autoAdjust="0"/>
  </p:normalViewPr>
  <p:slideViewPr>
    <p:cSldViewPr snapToGrid="0">
      <p:cViewPr varScale="1">
        <p:scale>
          <a:sx n="97" d="100"/>
          <a:sy n="97" d="100"/>
        </p:scale>
        <p:origin x="882" y="7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D24139C-CEEE-42A1-BDEC-C385B7FB77D4}">
      <dgm:prSet custT="1"/>
      <dgm:spPr>
        <a:solidFill>
          <a:srgbClr val="0778D4"/>
        </a:solidFill>
      </dgm:spPr>
      <dgm:t>
        <a:bodyPr/>
        <a:lstStyle/>
        <a:p>
          <a:r>
            <a:rPr lang="en-US" sz="2400" b="1" baseline="0" dirty="0"/>
            <a:t>Public cloud:</a:t>
          </a:r>
          <a:endParaRPr lang="en-US" sz="2400" dirty="0"/>
        </a:p>
      </dgm:t>
    </dgm:pt>
    <dgm:pt modelId="{3FFE54A7-CF40-410E-8C0E-4DAB2D51D950}" type="parTrans" cxnId="{5FD5BB0F-D127-4B0C-87E2-F8FF6836ED8D}">
      <dgm:prSet/>
      <dgm:spPr/>
      <dgm:t>
        <a:bodyPr/>
        <a:lstStyle/>
        <a:p>
          <a:endParaRPr lang="en-US"/>
        </a:p>
      </dgm:t>
    </dgm:pt>
    <dgm:pt modelId="{2CAD3CFA-3463-480F-A90F-52FFF18664E7}" type="sibTrans" cxnId="{5FD5BB0F-D127-4B0C-87E2-F8FF6836ED8D}">
      <dgm:prSet/>
      <dgm:spPr/>
      <dgm:t>
        <a:bodyPr/>
        <a:lstStyle/>
        <a:p>
          <a:endParaRPr lang="en-US"/>
        </a:p>
      </dgm:t>
    </dgm:pt>
    <dgm:pt modelId="{B9510B96-77C1-41E2-8475-FB8F07606050}">
      <dgm:prSet/>
      <dgm:spPr>
        <a:solidFill>
          <a:srgbClr val="D0DAF1"/>
        </a:solidFill>
      </dgm:spPr>
      <dgm:t>
        <a:bodyPr/>
        <a:lstStyle/>
        <a:p>
          <a:r>
            <a:rPr lang="en-IE" baseline="0" dirty="0"/>
            <a:t>No capital expenditures to scale up.</a:t>
          </a:r>
          <a:endParaRPr lang="en-US" dirty="0"/>
        </a:p>
      </dgm:t>
    </dgm:pt>
    <dgm:pt modelId="{255DB6B4-7742-4771-9D23-275DEFCA08BC}" type="parTrans" cxnId="{86A39CA4-43DF-444E-9398-8CEEF6CC5DA9}">
      <dgm:prSet/>
      <dgm:spPr/>
      <dgm:t>
        <a:bodyPr/>
        <a:lstStyle/>
        <a:p>
          <a:endParaRPr lang="en-US"/>
        </a:p>
      </dgm:t>
    </dgm:pt>
    <dgm:pt modelId="{D54D47AC-F6BB-4B0E-9516-DA16DAF781F6}" type="sibTrans" cxnId="{86A39CA4-43DF-444E-9398-8CEEF6CC5DA9}">
      <dgm:prSet/>
      <dgm:spPr/>
      <dgm:t>
        <a:bodyPr/>
        <a:lstStyle/>
        <a:p>
          <a:endParaRPr lang="en-US"/>
        </a:p>
      </dgm:t>
    </dgm:pt>
    <dgm:pt modelId="{D8518855-7F36-46C3-91EE-77193D086672}">
      <dgm:prSet/>
      <dgm:spPr>
        <a:solidFill>
          <a:srgbClr val="D0DAF1"/>
        </a:solidFill>
      </dgm:spPr>
      <dgm:t>
        <a:bodyPr/>
        <a:lstStyle/>
        <a:p>
          <a:r>
            <a:rPr lang="en-IE" baseline="0" dirty="0"/>
            <a:t>Applications can be quickly provisioned and deprovisioned.</a:t>
          </a:r>
          <a:endParaRPr lang="en-US" dirty="0"/>
        </a:p>
      </dgm:t>
    </dgm:pt>
    <dgm:pt modelId="{B8253246-4341-43C5-AB1F-3FC9A45E05D7}" type="parTrans" cxnId="{BF18A182-0406-429D-9168-FFF61E92AB95}">
      <dgm:prSet/>
      <dgm:spPr/>
      <dgm:t>
        <a:bodyPr/>
        <a:lstStyle/>
        <a:p>
          <a:endParaRPr lang="en-US"/>
        </a:p>
      </dgm:t>
    </dgm:pt>
    <dgm:pt modelId="{68AFF5A8-0974-4EBA-A30D-B402F27F18E0}" type="sibTrans" cxnId="{BF18A182-0406-429D-9168-FFF61E92AB95}">
      <dgm:prSet/>
      <dgm:spPr/>
      <dgm:t>
        <a:bodyPr/>
        <a:lstStyle/>
        <a:p>
          <a:endParaRPr lang="en-US"/>
        </a:p>
      </dgm:t>
    </dgm:pt>
    <dgm:pt modelId="{749A7044-1884-4BEC-BFEA-6FCD30DB0F7D}">
      <dgm:prSet/>
      <dgm:spPr>
        <a:solidFill>
          <a:srgbClr val="D0DAF1"/>
        </a:solidFill>
      </dgm:spPr>
      <dgm:t>
        <a:bodyPr/>
        <a:lstStyle/>
        <a:p>
          <a:r>
            <a:rPr lang="en-IE" baseline="0" dirty="0"/>
            <a:t>Organizations pay only for what they use.</a:t>
          </a:r>
          <a:endParaRPr lang="en-US" dirty="0"/>
        </a:p>
      </dgm:t>
    </dgm:pt>
    <dgm:pt modelId="{97ECD0DB-58C4-44E9-B766-6BE4A81633B4}" type="parTrans" cxnId="{72BDEB78-F154-4A19-A52D-910090EFBF81}">
      <dgm:prSet/>
      <dgm:spPr/>
      <dgm:t>
        <a:bodyPr/>
        <a:lstStyle/>
        <a:p>
          <a:endParaRPr lang="en-US"/>
        </a:p>
      </dgm:t>
    </dgm:pt>
    <dgm:pt modelId="{404CCE4D-B844-4388-99F2-AB60FD88E284}" type="sibTrans" cxnId="{72BDEB78-F154-4A19-A52D-910090EFBF81}">
      <dgm:prSet/>
      <dgm:spPr/>
      <dgm:t>
        <a:bodyPr/>
        <a:lstStyle/>
        <a:p>
          <a:endParaRPr lang="en-US"/>
        </a:p>
      </dgm:t>
    </dgm:pt>
    <dgm:pt modelId="{AFD8BE25-36B2-4A8F-8024-4BC6DBCEF904}">
      <dgm:prSet custT="1"/>
      <dgm:spPr>
        <a:solidFill>
          <a:srgbClr val="50E6FF"/>
        </a:solidFill>
      </dgm:spPr>
      <dgm:t>
        <a:bodyPr/>
        <a:lstStyle/>
        <a:p>
          <a:r>
            <a:rPr lang="en-US" sz="2400" b="1" baseline="0" dirty="0"/>
            <a:t>Private cloud:</a:t>
          </a:r>
          <a:endParaRPr lang="en-US" sz="2400" dirty="0"/>
        </a:p>
      </dgm:t>
    </dgm:pt>
    <dgm:pt modelId="{43E0EA4F-F5C5-4469-BE5E-C2B379E90650}" type="parTrans" cxnId="{E3562B04-215E-4916-9171-9ABFC13A91AB}">
      <dgm:prSet/>
      <dgm:spPr/>
      <dgm:t>
        <a:bodyPr/>
        <a:lstStyle/>
        <a:p>
          <a:endParaRPr lang="en-US"/>
        </a:p>
      </dgm:t>
    </dgm:pt>
    <dgm:pt modelId="{FB311F2C-25E2-461E-9177-88240B2BE351}" type="sibTrans" cxnId="{E3562B04-215E-4916-9171-9ABFC13A91AB}">
      <dgm:prSet/>
      <dgm:spPr/>
      <dgm:t>
        <a:bodyPr/>
        <a:lstStyle/>
        <a:p>
          <a:endParaRPr lang="en-US"/>
        </a:p>
      </dgm:t>
    </dgm:pt>
    <dgm:pt modelId="{D0A2391C-D997-4435-98FB-B671819DE333}">
      <dgm:prSet/>
      <dgm:spPr/>
      <dgm:t>
        <a:bodyPr/>
        <a:lstStyle/>
        <a:p>
          <a:r>
            <a:rPr lang="en-IE" baseline="0" dirty="0"/>
            <a:t>Organizations have complete control over resources.</a:t>
          </a:r>
          <a:endParaRPr lang="en-US" dirty="0"/>
        </a:p>
      </dgm:t>
    </dgm:pt>
    <dgm:pt modelId="{E41FCAE7-0A6F-4A5A-B513-74BE8CAFA85F}" type="parTrans" cxnId="{BA0D2465-CF0D-4426-B8AE-38C804544BFA}">
      <dgm:prSet/>
      <dgm:spPr/>
      <dgm:t>
        <a:bodyPr/>
        <a:lstStyle/>
        <a:p>
          <a:endParaRPr lang="en-US"/>
        </a:p>
      </dgm:t>
    </dgm:pt>
    <dgm:pt modelId="{5E5D6CE6-ADCE-4B29-9AAE-8241E5EB3C50}" type="sibTrans" cxnId="{BA0D2465-CF0D-4426-B8AE-38C804544BFA}">
      <dgm:prSet/>
      <dgm:spPr/>
      <dgm:t>
        <a:bodyPr/>
        <a:lstStyle/>
        <a:p>
          <a:endParaRPr lang="en-US"/>
        </a:p>
      </dgm:t>
    </dgm:pt>
    <dgm:pt modelId="{CCCBC79A-FD2C-4B7A-91D2-BA01A523EE77}">
      <dgm:prSet/>
      <dgm:spPr/>
      <dgm:t>
        <a:bodyPr/>
        <a:lstStyle/>
        <a:p>
          <a:r>
            <a:rPr lang="en-IE" baseline="0" dirty="0"/>
            <a:t>Organizations have complete control over security.</a:t>
          </a:r>
          <a:endParaRPr lang="en-US" dirty="0"/>
        </a:p>
      </dgm:t>
    </dgm:pt>
    <dgm:pt modelId="{A0DE7733-1EE6-4C32-86D9-1FA69AE7D128}" type="parTrans" cxnId="{7C4BBC24-4721-4CCF-B57F-4D237118BEAF}">
      <dgm:prSet/>
      <dgm:spPr/>
      <dgm:t>
        <a:bodyPr/>
        <a:lstStyle/>
        <a:p>
          <a:endParaRPr lang="en-US"/>
        </a:p>
      </dgm:t>
    </dgm:pt>
    <dgm:pt modelId="{6170BA71-5F62-4691-BD1F-62858067738F}" type="sibTrans" cxnId="{7C4BBC24-4721-4CCF-B57F-4D237118BEAF}">
      <dgm:prSet/>
      <dgm:spPr/>
      <dgm:t>
        <a:bodyPr/>
        <a:lstStyle/>
        <a:p>
          <a:endParaRPr lang="en-US"/>
        </a:p>
      </dgm:t>
    </dgm:pt>
    <dgm:pt modelId="{F14B8414-E6F8-4C9C-938D-97FE0E934240}">
      <dgm:prSet custT="1"/>
      <dgm:spPr>
        <a:solidFill>
          <a:schemeClr val="tx1">
            <a:lumMod val="75000"/>
            <a:lumOff val="25000"/>
          </a:schemeClr>
        </a:solidFill>
      </dgm:spPr>
      <dgm:t>
        <a:bodyPr/>
        <a:lstStyle/>
        <a:p>
          <a:r>
            <a:rPr lang="en-US" sz="2400" b="1" baseline="0"/>
            <a:t>Hybrid cloud:</a:t>
          </a:r>
          <a:endParaRPr lang="en-US" sz="2400"/>
        </a:p>
      </dgm:t>
    </dgm:pt>
    <dgm:pt modelId="{5E19C2A7-3537-43F5-B996-901F156598E0}" type="parTrans" cxnId="{0BED869B-795F-4768-B839-545512F1ACAB}">
      <dgm:prSet/>
      <dgm:spPr/>
      <dgm:t>
        <a:bodyPr/>
        <a:lstStyle/>
        <a:p>
          <a:endParaRPr lang="en-US"/>
        </a:p>
      </dgm:t>
    </dgm:pt>
    <dgm:pt modelId="{C2309786-3B5D-4C4B-8C07-4713E64388A8}" type="sibTrans" cxnId="{0BED869B-795F-4768-B839-545512F1ACAB}">
      <dgm:prSet/>
      <dgm:spPr/>
      <dgm:t>
        <a:bodyPr/>
        <a:lstStyle/>
        <a:p>
          <a:endParaRPr lang="en-US"/>
        </a:p>
      </dgm:t>
    </dgm:pt>
    <dgm:pt modelId="{C0A128CB-4779-43BC-9AA8-59A21FE7AE0D}">
      <dgm:prSet/>
      <dgm:spPr/>
      <dgm:t>
        <a:bodyPr/>
        <a:lstStyle/>
        <a:p>
          <a:r>
            <a:rPr lang="en-IE" baseline="0" dirty="0"/>
            <a:t>Most flexibility.</a:t>
          </a:r>
          <a:endParaRPr lang="en-US" dirty="0"/>
        </a:p>
      </dgm:t>
    </dgm:pt>
    <dgm:pt modelId="{BC31AB42-D75B-403E-9280-68A5943F75FC}" type="parTrans" cxnId="{0A2AE3CF-33BB-4B52-B1BC-01327591DE96}">
      <dgm:prSet/>
      <dgm:spPr/>
      <dgm:t>
        <a:bodyPr/>
        <a:lstStyle/>
        <a:p>
          <a:endParaRPr lang="en-US"/>
        </a:p>
      </dgm:t>
    </dgm:pt>
    <dgm:pt modelId="{A96807AF-5506-475B-A77A-FB17C3F8E20D}" type="sibTrans" cxnId="{0A2AE3CF-33BB-4B52-B1BC-01327591DE96}">
      <dgm:prSet/>
      <dgm:spPr/>
      <dgm:t>
        <a:bodyPr/>
        <a:lstStyle/>
        <a:p>
          <a:endParaRPr lang="en-US"/>
        </a:p>
      </dgm:t>
    </dgm:pt>
    <dgm:pt modelId="{1EA2B227-F0E1-455C-8195-845310FD6821}">
      <dgm:prSet/>
      <dgm:spPr/>
      <dgm:t>
        <a:bodyPr/>
        <a:lstStyle/>
        <a:p>
          <a:r>
            <a:rPr lang="en-IE" baseline="0" dirty="0"/>
            <a:t>Organizations determine where to run their applications.</a:t>
          </a:r>
          <a:endParaRPr lang="en-US" dirty="0"/>
        </a:p>
      </dgm:t>
    </dgm:pt>
    <dgm:pt modelId="{F47FCB7F-6402-4439-A5EF-FF2C17ACA17E}" type="parTrans" cxnId="{1792BCCB-F6BD-4D30-988A-D5448C1C82A5}">
      <dgm:prSet/>
      <dgm:spPr/>
      <dgm:t>
        <a:bodyPr/>
        <a:lstStyle/>
        <a:p>
          <a:endParaRPr lang="en-US"/>
        </a:p>
      </dgm:t>
    </dgm:pt>
    <dgm:pt modelId="{646661FA-1C08-4282-AD02-1828CC545E54}" type="sibTrans" cxnId="{1792BCCB-F6BD-4D30-988A-D5448C1C82A5}">
      <dgm:prSet/>
      <dgm:spPr/>
      <dgm:t>
        <a:bodyPr/>
        <a:lstStyle/>
        <a:p>
          <a:endParaRPr lang="en-US"/>
        </a:p>
      </dgm:t>
    </dgm:pt>
    <dgm:pt modelId="{FD149B5B-EAE1-4878-B92C-60E57E6DD9E8}">
      <dgm:prSet/>
      <dgm:spPr/>
      <dgm:t>
        <a:bodyPr/>
        <a:lstStyle/>
        <a:p>
          <a:r>
            <a:rPr lang="en-IE" baseline="0" dirty="0"/>
            <a:t>Organizations control security, compliance, or legal requirements.</a:t>
          </a:r>
          <a:endParaRPr lang="en-US" dirty="0"/>
        </a:p>
      </dgm:t>
    </dgm:pt>
    <dgm:pt modelId="{0A54BA5A-5D2C-413A-9E0B-0D3465A4F004}" type="parTrans" cxnId="{666E8609-1899-44A1-BE95-09AE7DB7D3FC}">
      <dgm:prSet/>
      <dgm:spPr/>
      <dgm:t>
        <a:bodyPr/>
        <a:lstStyle/>
        <a:p>
          <a:endParaRPr lang="en-US"/>
        </a:p>
      </dgm:t>
    </dgm:pt>
    <dgm:pt modelId="{45048287-439A-4805-A0DB-9A7EB6D9782E}" type="sibTrans" cxnId="{666E8609-1899-44A1-BE95-09AE7DB7D3FC}">
      <dgm:prSet/>
      <dgm:spPr/>
      <dgm:t>
        <a:bodyPr/>
        <a:lstStyle/>
        <a:p>
          <a:endParaRPr lang="en-US"/>
        </a:p>
      </dgm:t>
    </dgm:pt>
    <dgm:pt modelId="{A1CFF2E3-143F-4AD7-92DD-EC57C49BAF22}" type="pres">
      <dgm:prSet presAssocID="{E0F99D34-51F0-4798-8430-02E30D531FB3}" presName="Name0" presStyleCnt="0">
        <dgm:presLayoutVars>
          <dgm:dir/>
          <dgm:animLvl val="lvl"/>
          <dgm:resizeHandles val="exact"/>
        </dgm:presLayoutVars>
      </dgm:prSet>
      <dgm:spPr/>
    </dgm:pt>
    <dgm:pt modelId="{7CEBC753-E49B-4667-B77A-B2FF08AE9987}" type="pres">
      <dgm:prSet presAssocID="{1D24139C-CEEE-42A1-BDEC-C385B7FB77D4}" presName="linNode" presStyleCnt="0"/>
      <dgm:spPr/>
    </dgm:pt>
    <dgm:pt modelId="{87D7F6FB-8BB4-4412-B1CB-3F27C99E286F}" type="pres">
      <dgm:prSet presAssocID="{1D24139C-CEEE-42A1-BDEC-C385B7FB77D4}" presName="parentText" presStyleLbl="node1" presStyleIdx="0" presStyleCnt="3" custScaleX="58663" custScaleY="83739">
        <dgm:presLayoutVars>
          <dgm:chMax val="1"/>
          <dgm:bulletEnabled val="1"/>
        </dgm:presLayoutVars>
      </dgm:prSet>
      <dgm:spPr/>
    </dgm:pt>
    <dgm:pt modelId="{72A4BA5A-24BC-443A-8DE3-AB17A696EA4F}" type="pres">
      <dgm:prSet presAssocID="{1D24139C-CEEE-42A1-BDEC-C385B7FB77D4}" presName="descendantText" presStyleLbl="alignAccFollowNode1" presStyleIdx="0" presStyleCnt="3" custLinFactNeighborX="992">
        <dgm:presLayoutVars>
          <dgm:bulletEnabled val="1"/>
        </dgm:presLayoutVars>
      </dgm:prSet>
      <dgm:spPr/>
    </dgm:pt>
    <dgm:pt modelId="{5E78DCF6-61F5-4196-8519-4AA11AA43C53}" type="pres">
      <dgm:prSet presAssocID="{2CAD3CFA-3463-480F-A90F-52FFF18664E7}" presName="sp" presStyleCnt="0"/>
      <dgm:spPr/>
    </dgm:pt>
    <dgm:pt modelId="{A7218273-7E75-4B4E-B6F6-C946F70FDC71}" type="pres">
      <dgm:prSet presAssocID="{AFD8BE25-36B2-4A8F-8024-4BC6DBCEF904}" presName="linNode" presStyleCnt="0"/>
      <dgm:spPr/>
    </dgm:pt>
    <dgm:pt modelId="{88A535B2-B90A-407F-9D42-7CB13AD4D25F}" type="pres">
      <dgm:prSet presAssocID="{AFD8BE25-36B2-4A8F-8024-4BC6DBCEF904}" presName="parentText" presStyleLbl="node1" presStyleIdx="1" presStyleCnt="3" custScaleX="58663" custScaleY="83739">
        <dgm:presLayoutVars>
          <dgm:chMax val="1"/>
          <dgm:bulletEnabled val="1"/>
        </dgm:presLayoutVars>
      </dgm:prSet>
      <dgm:spPr/>
    </dgm:pt>
    <dgm:pt modelId="{84CB07D2-0664-4559-B012-69025530A126}" type="pres">
      <dgm:prSet presAssocID="{AFD8BE25-36B2-4A8F-8024-4BC6DBCEF904}" presName="descendantText" presStyleLbl="alignAccFollowNode1" presStyleIdx="1" presStyleCnt="3">
        <dgm:presLayoutVars>
          <dgm:bulletEnabled val="1"/>
        </dgm:presLayoutVars>
      </dgm:prSet>
      <dgm:spPr/>
    </dgm:pt>
    <dgm:pt modelId="{64F77CC0-4BD0-46F4-8465-0CD227BD9AEA}" type="pres">
      <dgm:prSet presAssocID="{FB311F2C-25E2-461E-9177-88240B2BE351}" presName="sp" presStyleCnt="0"/>
      <dgm:spPr/>
    </dgm:pt>
    <dgm:pt modelId="{6B5F2175-893F-4D10-85EF-B7BDD479DEB2}" type="pres">
      <dgm:prSet presAssocID="{F14B8414-E6F8-4C9C-938D-97FE0E934240}" presName="linNode" presStyleCnt="0"/>
      <dgm:spPr/>
    </dgm:pt>
    <dgm:pt modelId="{0770343A-9F42-477D-A5E8-D86A57CFBD7B}" type="pres">
      <dgm:prSet presAssocID="{F14B8414-E6F8-4C9C-938D-97FE0E934240}" presName="parentText" presStyleLbl="node1" presStyleIdx="2" presStyleCnt="3" custScaleX="58663" custScaleY="83739">
        <dgm:presLayoutVars>
          <dgm:chMax val="1"/>
          <dgm:bulletEnabled val="1"/>
        </dgm:presLayoutVars>
      </dgm:prSet>
      <dgm:spPr/>
    </dgm:pt>
    <dgm:pt modelId="{94417450-2E19-46E4-8DA8-E9C6F290F663}" type="pres">
      <dgm:prSet presAssocID="{F14B8414-E6F8-4C9C-938D-97FE0E934240}" presName="descendantText" presStyleLbl="alignAccFollowNode1" presStyleIdx="2" presStyleCnt="3">
        <dgm:presLayoutVars>
          <dgm:bulletEnabled val="1"/>
        </dgm:presLayoutVars>
      </dgm:prSet>
      <dgm:spPr/>
    </dgm:pt>
  </dgm:ptLst>
  <dgm:cxnLst>
    <dgm:cxn modelId="{2190D400-6F68-406E-B6F9-0B1BEBA422B3}" type="presOf" srcId="{1EA2B227-F0E1-455C-8195-845310FD6821}" destId="{94417450-2E19-46E4-8DA8-E9C6F290F663}" srcOrd="0" destOrd="1" presId="urn:microsoft.com/office/officeart/2005/8/layout/vList5"/>
    <dgm:cxn modelId="{E3562B04-215E-4916-9171-9ABFC13A91AB}" srcId="{E0F99D34-51F0-4798-8430-02E30D531FB3}" destId="{AFD8BE25-36B2-4A8F-8024-4BC6DBCEF904}" srcOrd="1" destOrd="0" parTransId="{43E0EA4F-F5C5-4469-BE5E-C2B379E90650}" sibTransId="{FB311F2C-25E2-461E-9177-88240B2BE351}"/>
    <dgm:cxn modelId="{F8DCB906-938F-4250-A59B-FFCF805BA02C}" type="presOf" srcId="{C0A128CB-4779-43BC-9AA8-59A21FE7AE0D}" destId="{94417450-2E19-46E4-8DA8-E9C6F290F663}" srcOrd="0" destOrd="0" presId="urn:microsoft.com/office/officeart/2005/8/layout/vList5"/>
    <dgm:cxn modelId="{EF843208-F5F4-4B51-A659-441A566DA77D}" type="presOf" srcId="{1D24139C-CEEE-42A1-BDEC-C385B7FB77D4}" destId="{87D7F6FB-8BB4-4412-B1CB-3F27C99E286F}" srcOrd="0" destOrd="0" presId="urn:microsoft.com/office/officeart/2005/8/layout/vList5"/>
    <dgm:cxn modelId="{666E8609-1899-44A1-BE95-09AE7DB7D3FC}" srcId="{F14B8414-E6F8-4C9C-938D-97FE0E934240}" destId="{FD149B5B-EAE1-4878-B92C-60E57E6DD9E8}" srcOrd="2" destOrd="0" parTransId="{0A54BA5A-5D2C-413A-9E0B-0D3465A4F004}" sibTransId="{45048287-439A-4805-A0DB-9A7EB6D9782E}"/>
    <dgm:cxn modelId="{91C6350D-939F-411D-A4A6-312C54D83B43}" type="presOf" srcId="{D8518855-7F36-46C3-91EE-77193D086672}" destId="{72A4BA5A-24BC-443A-8DE3-AB17A696EA4F}" srcOrd="0" destOrd="1" presId="urn:microsoft.com/office/officeart/2005/8/layout/vList5"/>
    <dgm:cxn modelId="{B99B080E-1962-46BD-B272-D129D195FA06}" type="presOf" srcId="{FD149B5B-EAE1-4878-B92C-60E57E6DD9E8}" destId="{94417450-2E19-46E4-8DA8-E9C6F290F663}" srcOrd="0" destOrd="2" presId="urn:microsoft.com/office/officeart/2005/8/layout/vList5"/>
    <dgm:cxn modelId="{5FD5BB0F-D127-4B0C-87E2-F8FF6836ED8D}" srcId="{E0F99D34-51F0-4798-8430-02E30D531FB3}" destId="{1D24139C-CEEE-42A1-BDEC-C385B7FB77D4}" srcOrd="0" destOrd="0" parTransId="{3FFE54A7-CF40-410E-8C0E-4DAB2D51D950}" sibTransId="{2CAD3CFA-3463-480F-A90F-52FFF18664E7}"/>
    <dgm:cxn modelId="{757C9C11-A40E-4ED5-841C-1568647366B0}" type="presOf" srcId="{AFD8BE25-36B2-4A8F-8024-4BC6DBCEF904}" destId="{88A535B2-B90A-407F-9D42-7CB13AD4D25F}" srcOrd="0" destOrd="0" presId="urn:microsoft.com/office/officeart/2005/8/layout/vList5"/>
    <dgm:cxn modelId="{645B1622-A063-4593-B00C-C82EA5C1D7C7}" type="presOf" srcId="{CCCBC79A-FD2C-4B7A-91D2-BA01A523EE77}" destId="{84CB07D2-0664-4559-B012-69025530A126}" srcOrd="0" destOrd="1" presId="urn:microsoft.com/office/officeart/2005/8/layout/vList5"/>
    <dgm:cxn modelId="{7C4BBC24-4721-4CCF-B57F-4D237118BEAF}" srcId="{AFD8BE25-36B2-4A8F-8024-4BC6DBCEF904}" destId="{CCCBC79A-FD2C-4B7A-91D2-BA01A523EE77}" srcOrd="1" destOrd="0" parTransId="{A0DE7733-1EE6-4C32-86D9-1FA69AE7D128}" sibTransId="{6170BA71-5F62-4691-BD1F-62858067738F}"/>
    <dgm:cxn modelId="{D87BB32C-26A7-4D42-9621-2CE6FA4DA2D3}" type="presOf" srcId="{E0F99D34-51F0-4798-8430-02E30D531FB3}" destId="{A1CFF2E3-143F-4AD7-92DD-EC57C49BAF22}" srcOrd="0" destOrd="0" presId="urn:microsoft.com/office/officeart/2005/8/layout/vList5"/>
    <dgm:cxn modelId="{7BB1425B-64CE-4077-B272-C8BC97BF7BAC}" type="presOf" srcId="{D0A2391C-D997-4435-98FB-B671819DE333}" destId="{84CB07D2-0664-4559-B012-69025530A126}" srcOrd="0" destOrd="0" presId="urn:microsoft.com/office/officeart/2005/8/layout/vList5"/>
    <dgm:cxn modelId="{BA0D2465-CF0D-4426-B8AE-38C804544BFA}" srcId="{AFD8BE25-36B2-4A8F-8024-4BC6DBCEF904}" destId="{D0A2391C-D997-4435-98FB-B671819DE333}" srcOrd="0" destOrd="0" parTransId="{E41FCAE7-0A6F-4A5A-B513-74BE8CAFA85F}" sibTransId="{5E5D6CE6-ADCE-4B29-9AAE-8241E5EB3C50}"/>
    <dgm:cxn modelId="{C5D70578-31D9-4912-96B6-DB3CBCB5426F}" type="presOf" srcId="{B9510B96-77C1-41E2-8475-FB8F07606050}" destId="{72A4BA5A-24BC-443A-8DE3-AB17A696EA4F}" srcOrd="0" destOrd="0"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BF18A182-0406-429D-9168-FFF61E92AB95}" srcId="{1D24139C-CEEE-42A1-BDEC-C385B7FB77D4}" destId="{D8518855-7F36-46C3-91EE-77193D086672}" srcOrd="1" destOrd="0" parTransId="{B8253246-4341-43C5-AB1F-3FC9A45E05D7}" sibTransId="{68AFF5A8-0974-4EBA-A30D-B402F27F18E0}"/>
    <dgm:cxn modelId="{0BED869B-795F-4768-B839-545512F1ACAB}" srcId="{E0F99D34-51F0-4798-8430-02E30D531FB3}" destId="{F14B8414-E6F8-4C9C-938D-97FE0E934240}" srcOrd="2" destOrd="0" parTransId="{5E19C2A7-3537-43F5-B996-901F156598E0}" sibTransId="{C2309786-3B5D-4C4B-8C07-4713E64388A8}"/>
    <dgm:cxn modelId="{86A39CA4-43DF-444E-9398-8CEEF6CC5DA9}" srcId="{1D24139C-CEEE-42A1-BDEC-C385B7FB77D4}" destId="{B9510B96-77C1-41E2-8475-FB8F07606050}" srcOrd="0" destOrd="0" parTransId="{255DB6B4-7742-4771-9D23-275DEFCA08BC}" sibTransId="{D54D47AC-F6BB-4B0E-9516-DA16DAF781F6}"/>
    <dgm:cxn modelId="{315C46AC-7EB3-4191-AE37-342C06ACDB83}" type="presOf" srcId="{749A7044-1884-4BEC-BFEA-6FCD30DB0F7D}" destId="{72A4BA5A-24BC-443A-8DE3-AB17A696EA4F}" srcOrd="0" destOrd="2" presId="urn:microsoft.com/office/officeart/2005/8/layout/vList5"/>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DDA8B2E3-6770-47DA-A181-6FEFE48CB34E}" type="presOf" srcId="{F14B8414-E6F8-4C9C-938D-97FE0E934240}" destId="{0770343A-9F42-477D-A5E8-D86A57CFBD7B}" srcOrd="0" destOrd="0" presId="urn:microsoft.com/office/officeart/2005/8/layout/vList5"/>
    <dgm:cxn modelId="{AA776038-9259-44BF-95EC-40682993DFC2}" type="presParOf" srcId="{A1CFF2E3-143F-4AD7-92DD-EC57C49BAF22}" destId="{7CEBC753-E49B-4667-B77A-B2FF08AE9987}" srcOrd="0" destOrd="0" presId="urn:microsoft.com/office/officeart/2005/8/layout/vList5"/>
    <dgm:cxn modelId="{0BCFA81A-1003-469B-95AC-9CF022B13280}" type="presParOf" srcId="{7CEBC753-E49B-4667-B77A-B2FF08AE9987}" destId="{87D7F6FB-8BB4-4412-B1CB-3F27C99E286F}" srcOrd="0" destOrd="0" presId="urn:microsoft.com/office/officeart/2005/8/layout/vList5"/>
    <dgm:cxn modelId="{603BB641-63A3-47D8-B0D6-158BD54D503D}" type="presParOf" srcId="{7CEBC753-E49B-4667-B77A-B2FF08AE9987}" destId="{72A4BA5A-24BC-443A-8DE3-AB17A696EA4F}" srcOrd="1" destOrd="0" presId="urn:microsoft.com/office/officeart/2005/8/layout/vList5"/>
    <dgm:cxn modelId="{9E9B453A-C10F-4FED-B838-C189A8FCD24F}" type="presParOf" srcId="{A1CFF2E3-143F-4AD7-92DD-EC57C49BAF22}" destId="{5E78DCF6-61F5-4196-8519-4AA11AA43C53}" srcOrd="1" destOrd="0" presId="urn:microsoft.com/office/officeart/2005/8/layout/vList5"/>
    <dgm:cxn modelId="{9B35EA66-0E0F-4168-96F1-8AEFAECDCD5A}" type="presParOf" srcId="{A1CFF2E3-143F-4AD7-92DD-EC57C49BAF22}" destId="{A7218273-7E75-4B4E-B6F6-C946F70FDC71}" srcOrd="2" destOrd="0" presId="urn:microsoft.com/office/officeart/2005/8/layout/vList5"/>
    <dgm:cxn modelId="{98AB7576-ED90-4FCB-AD6C-0A7502E876F8}" type="presParOf" srcId="{A7218273-7E75-4B4E-B6F6-C946F70FDC71}" destId="{88A535B2-B90A-407F-9D42-7CB13AD4D25F}" srcOrd="0" destOrd="0" presId="urn:microsoft.com/office/officeart/2005/8/layout/vList5"/>
    <dgm:cxn modelId="{9B664187-CD3F-40E0-85E4-A7DB633D2B52}" type="presParOf" srcId="{A7218273-7E75-4B4E-B6F6-C946F70FDC71}" destId="{84CB07D2-0664-4559-B012-69025530A126}" srcOrd="1" destOrd="0" presId="urn:microsoft.com/office/officeart/2005/8/layout/vList5"/>
    <dgm:cxn modelId="{06A89D93-98D1-4060-B776-37020E478402}" type="presParOf" srcId="{A1CFF2E3-143F-4AD7-92DD-EC57C49BAF22}" destId="{64F77CC0-4BD0-46F4-8465-0CD227BD9AEA}" srcOrd="3" destOrd="0" presId="urn:microsoft.com/office/officeart/2005/8/layout/vList5"/>
    <dgm:cxn modelId="{2DC4CB9A-B54C-4DFA-A166-23A346F3EC46}" type="presParOf" srcId="{A1CFF2E3-143F-4AD7-92DD-EC57C49BAF22}" destId="{6B5F2175-893F-4D10-85EF-B7BDD479DEB2}" srcOrd="4" destOrd="0" presId="urn:microsoft.com/office/officeart/2005/8/layout/vList5"/>
    <dgm:cxn modelId="{9E68EF27-7032-4140-A52D-25C43889B49B}" type="presParOf" srcId="{6B5F2175-893F-4D10-85EF-B7BDD479DEB2}" destId="{0770343A-9F42-477D-A5E8-D86A57CFBD7B}" srcOrd="0" destOrd="0" presId="urn:microsoft.com/office/officeart/2005/8/layout/vList5"/>
    <dgm:cxn modelId="{BB5E2083-3CC3-420E-BD21-E5172F5A37E2}" type="presParOf" srcId="{6B5F2175-893F-4D10-85EF-B7BDD479DEB2}" destId="{94417450-2E19-46E4-8DA8-E9C6F290F66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4BA5A-24BC-443A-8DE3-AB17A696EA4F}">
      <dsp:nvSpPr>
        <dsp:cNvPr id="0" name=""/>
        <dsp:cNvSpPr/>
      </dsp:nvSpPr>
      <dsp:spPr>
        <a:xfrm rot="5400000">
          <a:off x="5976210" y="-2755582"/>
          <a:ext cx="1471763" cy="7051852"/>
        </a:xfrm>
        <a:prstGeom prst="round2SameRect">
          <a:avLst/>
        </a:prstGeom>
        <a:solidFill>
          <a:srgbClr val="D0DAF1"/>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IE" sz="1900" kern="1200" baseline="0" dirty="0"/>
            <a:t>No capital expenditures to scale up.</a:t>
          </a:r>
          <a:endParaRPr lang="en-US" sz="1900" kern="1200" dirty="0"/>
        </a:p>
        <a:p>
          <a:pPr marL="171450" lvl="1" indent="-171450" algn="l" defTabSz="844550">
            <a:lnSpc>
              <a:spcPct val="90000"/>
            </a:lnSpc>
            <a:spcBef>
              <a:spcPct val="0"/>
            </a:spcBef>
            <a:spcAft>
              <a:spcPct val="15000"/>
            </a:spcAft>
            <a:buChar char="•"/>
          </a:pPr>
          <a:r>
            <a:rPr lang="en-IE" sz="1900" kern="1200" baseline="0" dirty="0"/>
            <a:t>Applications can be quickly provisioned and deprovisioned.</a:t>
          </a:r>
          <a:endParaRPr lang="en-US" sz="1900" kern="1200" dirty="0"/>
        </a:p>
        <a:p>
          <a:pPr marL="171450" lvl="1" indent="-171450" algn="l" defTabSz="844550">
            <a:lnSpc>
              <a:spcPct val="90000"/>
            </a:lnSpc>
            <a:spcBef>
              <a:spcPct val="0"/>
            </a:spcBef>
            <a:spcAft>
              <a:spcPct val="15000"/>
            </a:spcAft>
            <a:buChar char="•"/>
          </a:pPr>
          <a:r>
            <a:rPr lang="en-IE" sz="1900" kern="1200" baseline="0" dirty="0"/>
            <a:t>Organizations pay only for what they use.</a:t>
          </a:r>
          <a:endParaRPr lang="en-US" sz="1900" kern="1200" dirty="0"/>
        </a:p>
      </dsp:txBody>
      <dsp:txXfrm rot="-5400000">
        <a:off x="3186166" y="106308"/>
        <a:ext cx="6980006" cy="1328071"/>
      </dsp:txXfrm>
    </dsp:sp>
    <dsp:sp modelId="{87D7F6FB-8BB4-4412-B1CB-3F27C99E286F}">
      <dsp:nvSpPr>
        <dsp:cNvPr id="0" name=""/>
        <dsp:cNvSpPr/>
      </dsp:nvSpPr>
      <dsp:spPr>
        <a:xfrm>
          <a:off x="819850" y="68"/>
          <a:ext cx="2326965" cy="1540549"/>
        </a:xfrm>
        <a:prstGeom prst="roundRect">
          <a:avLst/>
        </a:prstGeom>
        <a:solidFill>
          <a:srgbClr val="07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Public cloud:</a:t>
          </a:r>
          <a:endParaRPr lang="en-US" sz="2400" kern="1200" dirty="0"/>
        </a:p>
      </dsp:txBody>
      <dsp:txXfrm>
        <a:off x="895053" y="75271"/>
        <a:ext cx="2176559" cy="1390143"/>
      </dsp:txXfrm>
    </dsp:sp>
    <dsp:sp modelId="{84CB07D2-0664-4559-B012-69025530A126}">
      <dsp:nvSpPr>
        <dsp:cNvPr id="0" name=""/>
        <dsp:cNvSpPr/>
      </dsp:nvSpPr>
      <dsp:spPr>
        <a:xfrm rot="5400000">
          <a:off x="5936861" y="-1123047"/>
          <a:ext cx="1471763" cy="70518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IE" sz="1900" kern="1200" baseline="0" dirty="0"/>
            <a:t>Organizations have complete control over resources.</a:t>
          </a:r>
          <a:endParaRPr lang="en-US" sz="1900" kern="1200" dirty="0"/>
        </a:p>
        <a:p>
          <a:pPr marL="171450" lvl="1" indent="-171450" algn="l" defTabSz="844550">
            <a:lnSpc>
              <a:spcPct val="90000"/>
            </a:lnSpc>
            <a:spcBef>
              <a:spcPct val="0"/>
            </a:spcBef>
            <a:spcAft>
              <a:spcPct val="15000"/>
            </a:spcAft>
            <a:buChar char="•"/>
          </a:pPr>
          <a:r>
            <a:rPr lang="en-IE" sz="1900" kern="1200" baseline="0" dirty="0"/>
            <a:t>Organizations have complete control over security.</a:t>
          </a:r>
          <a:endParaRPr lang="en-US" sz="1900" kern="1200" dirty="0"/>
        </a:p>
      </dsp:txBody>
      <dsp:txXfrm rot="-5400000">
        <a:off x="3146817" y="1738843"/>
        <a:ext cx="6980006" cy="1328071"/>
      </dsp:txXfrm>
    </dsp:sp>
    <dsp:sp modelId="{88A535B2-B90A-407F-9D42-7CB13AD4D25F}">
      <dsp:nvSpPr>
        <dsp:cNvPr id="0" name=""/>
        <dsp:cNvSpPr/>
      </dsp:nvSpPr>
      <dsp:spPr>
        <a:xfrm>
          <a:off x="819850" y="1632604"/>
          <a:ext cx="2326965" cy="1540549"/>
        </a:xfrm>
        <a:prstGeom prst="roundRect">
          <a:avLst/>
        </a:prstGeom>
        <a:solidFill>
          <a:srgbClr val="50E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Private cloud:</a:t>
          </a:r>
          <a:endParaRPr lang="en-US" sz="2400" kern="1200" dirty="0"/>
        </a:p>
      </dsp:txBody>
      <dsp:txXfrm>
        <a:off x="895053" y="1707807"/>
        <a:ext cx="2176559" cy="1390143"/>
      </dsp:txXfrm>
    </dsp:sp>
    <dsp:sp modelId="{94417450-2E19-46E4-8DA8-E9C6F290F663}">
      <dsp:nvSpPr>
        <dsp:cNvPr id="0" name=""/>
        <dsp:cNvSpPr/>
      </dsp:nvSpPr>
      <dsp:spPr>
        <a:xfrm rot="5400000">
          <a:off x="5936861" y="509487"/>
          <a:ext cx="1471763" cy="70518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IE" sz="1900" kern="1200" baseline="0" dirty="0"/>
            <a:t>Most flexibility.</a:t>
          </a:r>
          <a:endParaRPr lang="en-US" sz="1900" kern="1200" dirty="0"/>
        </a:p>
        <a:p>
          <a:pPr marL="171450" lvl="1" indent="-171450" algn="l" defTabSz="844550">
            <a:lnSpc>
              <a:spcPct val="90000"/>
            </a:lnSpc>
            <a:spcBef>
              <a:spcPct val="0"/>
            </a:spcBef>
            <a:spcAft>
              <a:spcPct val="15000"/>
            </a:spcAft>
            <a:buChar char="•"/>
          </a:pPr>
          <a:r>
            <a:rPr lang="en-IE" sz="1900" kern="1200" baseline="0" dirty="0"/>
            <a:t>Organizations determine where to run their applications.</a:t>
          </a:r>
          <a:endParaRPr lang="en-US" sz="1900" kern="1200" dirty="0"/>
        </a:p>
        <a:p>
          <a:pPr marL="171450" lvl="1" indent="-171450" algn="l" defTabSz="844550">
            <a:lnSpc>
              <a:spcPct val="90000"/>
            </a:lnSpc>
            <a:spcBef>
              <a:spcPct val="0"/>
            </a:spcBef>
            <a:spcAft>
              <a:spcPct val="15000"/>
            </a:spcAft>
            <a:buChar char="•"/>
          </a:pPr>
          <a:r>
            <a:rPr lang="en-IE" sz="1900" kern="1200" baseline="0" dirty="0"/>
            <a:t>Organizations control security, compliance, or legal requirements.</a:t>
          </a:r>
          <a:endParaRPr lang="en-US" sz="1900" kern="1200" dirty="0"/>
        </a:p>
      </dsp:txBody>
      <dsp:txXfrm rot="-5400000">
        <a:off x="3146817" y="3371377"/>
        <a:ext cx="6980006" cy="1328071"/>
      </dsp:txXfrm>
    </dsp:sp>
    <dsp:sp modelId="{0770343A-9F42-477D-A5E8-D86A57CFBD7B}">
      <dsp:nvSpPr>
        <dsp:cNvPr id="0" name=""/>
        <dsp:cNvSpPr/>
      </dsp:nvSpPr>
      <dsp:spPr>
        <a:xfrm>
          <a:off x="819850" y="3265139"/>
          <a:ext cx="2326965" cy="1540549"/>
        </a:xfrm>
        <a:prstGeom prst="roundRect">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a:t>Hybrid cloud:</a:t>
          </a:r>
          <a:endParaRPr lang="en-US" sz="2400" kern="1200"/>
        </a:p>
      </dsp:txBody>
      <dsp:txXfrm>
        <a:off x="895053" y="3340342"/>
        <a:ext cx="2176559" cy="139014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7:41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7:40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8700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https://azure.microsoft.com/en-us/overview/what-are-private-public-hybrid-clouds/</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2472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Owned and operated by the organization.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Organizations create a cloud environment in their datacenter.</a:t>
            </a:r>
          </a:p>
          <a:p>
            <a:pPr marL="342900" indent="-342900">
              <a:buFont typeface="Arial" panose="020B0604020202020204" pitchFamily="34" charset="0"/>
              <a:buChar char="•"/>
            </a:pPr>
            <a:r>
              <a:rPr lang="en-US" sz="2400" dirty="0"/>
              <a:t>Self-service access to compute resources provided to users within the organization. </a:t>
            </a:r>
          </a:p>
          <a:p>
            <a:pPr marL="342900" indent="-342900">
              <a:buFont typeface="Arial" panose="020B0604020202020204" pitchFamily="34" charset="0"/>
              <a:buChar char="•"/>
            </a:pPr>
            <a:r>
              <a:rPr lang="en-US" sz="2400" dirty="0"/>
              <a:t>Organizations responsible for operating the services they provide.</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38523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Hybrid cloud models have the following characteristics:</a:t>
            </a:r>
          </a:p>
          <a:p>
            <a:pPr algn="l">
              <a:buFont typeface="Arial" panose="020B0604020202020204" pitchFamily="34" charset="0"/>
              <a:buChar char="•"/>
            </a:pPr>
            <a:r>
              <a:rPr lang="en-US" sz="2000" b="1" i="0" dirty="0">
                <a:effectLst/>
                <a:latin typeface="Segoe UI" panose="020B0502040204020203" pitchFamily="34" charset="0"/>
              </a:rPr>
              <a:t>Resource location</a:t>
            </a:r>
            <a:r>
              <a:rPr lang="en-US" sz="2000" b="0" i="0" dirty="0">
                <a:effectLst/>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2000" b="1" i="0" dirty="0">
                <a:effectLst/>
                <a:latin typeface="Segoe UI" panose="020B0502040204020203" pitchFamily="34" charset="0"/>
              </a:rPr>
              <a:t>Cost and efficiency</a:t>
            </a:r>
            <a:r>
              <a:rPr lang="en-US" sz="2000" b="0" i="0" dirty="0">
                <a:effectLst/>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2000" b="1" i="0" dirty="0">
                <a:effectLst/>
                <a:latin typeface="Segoe UI" panose="020B0502040204020203" pitchFamily="34" charset="0"/>
              </a:rPr>
              <a:t>Control</a:t>
            </a:r>
            <a:r>
              <a:rPr lang="en-US" sz="2000" b="0" i="0" dirty="0">
                <a:effectLst/>
                <a:latin typeface="Segoe UI" panose="020B0502040204020203" pitchFamily="34" charset="0"/>
              </a:rPr>
              <a:t>. Organizations retain management control in private clouds.</a:t>
            </a:r>
          </a:p>
          <a:p>
            <a:pPr algn="l">
              <a:buFont typeface="Arial" panose="020B0604020202020204" pitchFamily="34" charset="0"/>
              <a:buChar char="•"/>
            </a:pPr>
            <a:r>
              <a:rPr lang="en-US" sz="2000" b="1" i="0" dirty="0">
                <a:effectLst/>
                <a:latin typeface="Segoe UI" panose="020B0502040204020203" pitchFamily="34" charset="0"/>
              </a:rPr>
              <a:t>Skills</a:t>
            </a:r>
            <a:r>
              <a:rPr lang="en-US" sz="2000" b="0" i="0" dirty="0">
                <a:effectLst/>
                <a:latin typeface="Segoe UI" panose="020B0502040204020203" pitchFamily="34" charset="0"/>
              </a:rPr>
              <a:t>. Technical skills are still required to maintain the private cloud and ensure both cloud models can operate together.</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186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82716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2445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80981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PaaS, and SaaS have dedicated topics, coming up.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844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IaaS, visit </a:t>
            </a:r>
            <a:r>
              <a:rPr lang="en-IE" sz="900" u="sng" dirty="0"/>
              <a:t>https://azure.microsoft.com/en-us/overview/what-is-iaas/ </a:t>
            </a:r>
          </a:p>
          <a:p>
            <a:endParaRPr lang="en-IE" sz="900" u="sng"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Most basic cloud computing services category.</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Instant computing infrastructure, provisioned and managed over the internet.</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6784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1533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PaaS, see </a:t>
            </a:r>
            <a:r>
              <a:rPr lang="en-IE" sz="900" u="sng" dirty="0"/>
              <a:t>https://azure.microsoft.com/en-us/overview/what-is-paas/</a:t>
            </a:r>
          </a:p>
          <a:p>
            <a:endParaRPr lang="en-IE" sz="900" u="sng" dirty="0"/>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Provides environment for building, testing, and deploying software applications. </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Helps create applications quickly, without focusing on managing underlying infrastructure.</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7486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Common usage scenarios:</a:t>
            </a:r>
          </a:p>
          <a:p>
            <a:pPr marL="171450" indent="-171450">
              <a:buFont typeface="Arial" panose="020B0604020202020204" pitchFamily="34" charset="0"/>
              <a:buChar char="•"/>
            </a:pP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Examples of Microsoft SaaS services include Microsoft Office 365, Skype, and Microsoft Dynamics CRM Online.</a:t>
            </a:r>
          </a:p>
          <a:p>
            <a:endParaRPr lang="en-US" sz="900" dirty="0">
              <a:latin typeface="Segoe UI Semilight" panose="020B0402040204020203" pitchFamily="34" charset="0"/>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SaaS, see </a:t>
            </a:r>
            <a:r>
              <a:rPr lang="en-IE" sz="900" u="sng" dirty="0"/>
              <a:t>https://azure.microsoft.com/en-us/overview/what-is-saas/</a:t>
            </a:r>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45437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slide contains only some of the cloud service comparison discussion points. </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41691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have time go through the Module Review questions in the student materials.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31</a:t>
            </a:fld>
            <a:endParaRPr lang="en-US" dirty="0"/>
          </a:p>
        </p:txBody>
      </p:sp>
    </p:spTree>
    <p:extLst>
      <p:ext uri="{BB962C8B-B14F-4D97-AF65-F5344CB8AC3E}">
        <p14:creationId xmlns:p14="http://schemas.microsoft.com/office/powerpoint/2010/main" val="27839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important. We are telling the learners… This is what I am going to tell you.</a:t>
            </a:r>
          </a:p>
          <a:p>
            <a:endParaRPr lang="en-US" dirty="0"/>
          </a:p>
          <a:p>
            <a:r>
              <a:rPr lang="en-US" dirty="0"/>
              <a:t>We then tell them / show them.</a:t>
            </a:r>
          </a:p>
          <a:p>
            <a:endParaRPr lang="en-US" dirty="0"/>
          </a:p>
          <a:p>
            <a:r>
              <a:rPr lang="en-US" dirty="0"/>
              <a:t>At the end we review what we told them.</a:t>
            </a:r>
          </a:p>
          <a:p>
            <a:endParaRPr lang="en-US" dirty="0"/>
          </a:p>
          <a:p>
            <a:r>
              <a:rPr lang="en-US" dirty="0"/>
              <a:t>Then we give them references for further learning.</a:t>
            </a:r>
          </a:p>
          <a:p>
            <a:endParaRPr lang="en-US" dirty="0"/>
          </a:p>
          <a:p>
            <a:r>
              <a:rPr lang="en-US" dirty="0"/>
              <a:t>Then we say Thanks you where we will then put our closing deck for customer feedback…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0884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Cloud computing - https://azure.microsoft.com/en-us/overview/what-is-cloud-computing/</a:t>
            </a:r>
          </a:p>
          <a:p>
            <a:endParaRPr lang="en-US" dirty="0"/>
          </a:p>
          <a:p>
            <a:r>
              <a:rPr lang="en-US" b="1" dirty="0"/>
              <a:t>Compute power </a:t>
            </a:r>
            <a:r>
              <a:rPr lang="en-US" dirty="0"/>
              <a:t>- such as Linux servers or web applications.</a:t>
            </a:r>
          </a:p>
          <a:p>
            <a:r>
              <a:rPr lang="en-US" b="1" dirty="0"/>
              <a:t>Storage</a:t>
            </a:r>
            <a:r>
              <a:rPr lang="en-US" dirty="0"/>
              <a:t> - such as files and databases.</a:t>
            </a:r>
          </a:p>
          <a:p>
            <a:r>
              <a:rPr lang="en-US" b="1" dirty="0"/>
              <a:t>Networking </a:t>
            </a:r>
            <a:r>
              <a:rPr lang="en-US" dirty="0"/>
              <a:t>- such as secure connections between the cloud provider and your company.</a:t>
            </a:r>
          </a:p>
          <a:p>
            <a:r>
              <a:rPr lang="en-US" b="1" dirty="0"/>
              <a:t>Analytics </a:t>
            </a:r>
            <a:r>
              <a:rPr lang="en-US" dirty="0"/>
              <a:t>- such as visualizing telemetry and performance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9601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There is a term reference guide available at </a:t>
            </a:r>
            <a:r>
              <a:rPr lang="en-IE" sz="900" u="sng" dirty="0"/>
              <a:t>https://azure.microsoft.com/en-us/overview/cloud-computing-dictionary/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1800" dirty="0"/>
              <a:t>Cloud providers are very large businesses, and thus can leverage the benefits of economies of scale and then pass those benefits on to their customers.</a:t>
            </a:r>
            <a:endParaRPr lang="en-US" sz="1800" dirty="0"/>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006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65397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This consumption-based model brings with it many benefits, including:</a:t>
            </a:r>
          </a:p>
          <a:p>
            <a:pPr algn="l">
              <a:buFont typeface="Arial" panose="020B0604020202020204" pitchFamily="34" charset="0"/>
              <a:buChar char="•"/>
            </a:pPr>
            <a:r>
              <a:rPr lang="en-US" sz="2000" b="0" i="0" dirty="0">
                <a:effectLst/>
                <a:latin typeface="Segoe UI" panose="020B0502040204020203" pitchFamily="34" charset="0"/>
              </a:rPr>
              <a:t>No upfront costs.</a:t>
            </a:r>
          </a:p>
          <a:p>
            <a:pPr algn="l">
              <a:buFont typeface="Arial" panose="020B0604020202020204" pitchFamily="34" charset="0"/>
              <a:buChar char="•"/>
            </a:pPr>
            <a:r>
              <a:rPr lang="en-US" sz="2000" b="0" i="0" dirty="0">
                <a:effectLst/>
                <a:latin typeface="Segoe UI" panose="020B0502040204020203" pitchFamily="34" charset="0"/>
              </a:rPr>
              <a:t>No need to purchase and manage costly infrastructure that they may or may not use to its fullest.</a:t>
            </a:r>
          </a:p>
          <a:p>
            <a:pPr algn="l">
              <a:buFont typeface="Arial" panose="020B0604020202020204" pitchFamily="34" charset="0"/>
              <a:buChar char="•"/>
            </a:pPr>
            <a:r>
              <a:rPr lang="en-US" sz="2000" b="0" i="0" dirty="0">
                <a:effectLst/>
                <a:latin typeface="Segoe UI" panose="020B0502040204020203" pitchFamily="34" charset="0"/>
              </a:rPr>
              <a:t>The ability to pay for additional resources when they are needed.</a:t>
            </a:r>
          </a:p>
          <a:p>
            <a:pPr algn="l">
              <a:buFont typeface="Arial" panose="020B0604020202020204" pitchFamily="34" charset="0"/>
              <a:buChar char="•"/>
            </a:pPr>
            <a:r>
              <a:rPr lang="en-US" sz="2000" b="0" i="0" dirty="0">
                <a:effectLst/>
                <a:latin typeface="Segoe UI" panose="020B0502040204020203" pitchFamily="34" charset="0"/>
              </a:rPr>
              <a:t>The ability to stop paying for resources that are no longer needed.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0811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5.xml"/><Relationship Id="rId4" Type="http://schemas.openxmlformats.org/officeDocument/2006/relationships/image" Target="../media/image52.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34.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9.jp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5.xml"/><Relationship Id="rId5" Type="http://schemas.openxmlformats.org/officeDocument/2006/relationships/image" Target="../media/image49.jpg"/><Relationship Id="rId4" Type="http://schemas.openxmlformats.org/officeDocument/2006/relationships/image" Target="../media/image48.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40558126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089653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3292519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227842981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6750869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5758920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213630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1213389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719169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7800222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3429197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36094357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131080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7115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00715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39245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86239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491409772"/>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65919166"/>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748607744"/>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842661152"/>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472336333"/>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92783094"/>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22133642"/>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845669266"/>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064585380"/>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25087046"/>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63049877"/>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626556538"/>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281860780"/>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52662872"/>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79984453"/>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8119236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4243715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51023303"/>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623345666"/>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81815202"/>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45210547"/>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38251835"/>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72718381"/>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52505975"/>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2286778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283370215"/>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700090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260660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274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1800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56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7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7832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306691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23536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696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208818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898328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2105083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705521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901962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917212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2135776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1070458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00532618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5221147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650557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76382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63606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18296408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1575369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164797038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23515746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263656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695032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7822190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dirty="0"/>
              <a:t>Thank you.</a:t>
            </a:r>
          </a:p>
        </p:txBody>
      </p:sp>
    </p:spTree>
    <p:extLst>
      <p:ext uri="{BB962C8B-B14F-4D97-AF65-F5344CB8AC3E}">
        <p14:creationId xmlns:p14="http://schemas.microsoft.com/office/powerpoint/2010/main" val="4023108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93906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4521232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715678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69239009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031763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27966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56185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68500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8776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174630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91871928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9394812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9455544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6763486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674474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84744158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8678259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1522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294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54628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24279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6893779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305257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image" Target="../media/image3.png"/><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26.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image" Target="../media/image40.emf"/><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theme" Target="../theme/theme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584" r:id="rId10"/>
    <p:sldLayoutId id="2147484583" r:id="rId11"/>
    <p:sldLayoutId id="2147484256" r:id="rId12"/>
    <p:sldLayoutId id="2147484257" r:id="rId13"/>
    <p:sldLayoutId id="2147484585" r:id="rId14"/>
    <p:sldLayoutId id="2147484299"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itle Placeholder 1">
            <a:extLst>
              <a:ext uri="{FF2B5EF4-FFF2-40B4-BE49-F238E27FC236}">
                <a16:creationId xmlns:a16="http://schemas.microsoft.com/office/drawing/2014/main" id="{C051EDF6-F393-453C-BE03-6C609C79C1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EAD52D76-0CC5-4FD1-8FCA-FBF4C849DF4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ID" hidden="1">
            <a:extLst>
              <a:ext uri="{FF2B5EF4-FFF2-40B4-BE49-F238E27FC236}">
                <a16:creationId xmlns:a16="http://schemas.microsoft.com/office/drawing/2014/main" id="{153F64AA-806D-4AB3-9AC4-89F7D691A787}"/>
              </a:ext>
            </a:extLst>
          </p:cNvPr>
          <p:cNvGrpSpPr/>
          <p:nvPr userDrawn="1"/>
        </p:nvGrpSpPr>
        <p:grpSpPr>
          <a:xfrm>
            <a:off x="0" y="0"/>
            <a:ext cx="12192000" cy="6858000"/>
            <a:chOff x="0" y="0"/>
            <a:chExt cx="12192000" cy="6858000"/>
          </a:xfrm>
        </p:grpSpPr>
        <p:cxnSp>
          <p:nvCxnSpPr>
            <p:cNvPr id="9" name="Straight Connector 8">
              <a:extLst>
                <a:ext uri="{FF2B5EF4-FFF2-40B4-BE49-F238E27FC236}">
                  <a16:creationId xmlns:a16="http://schemas.microsoft.com/office/drawing/2014/main" id="{A16CDF7E-AEFF-4B97-B937-B632842567AF}"/>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B80AA8-AFF0-4D9B-B727-9CE703025EB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96A746-D5A2-4701-8C1D-5134A713B59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0948D4-2229-44DB-AC2B-87CEACE41FF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A6EE4C-3CC0-470D-867F-EBDC05BA21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7C4DCC-BD95-4C5A-947D-7501C11DCAC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1A03F2-E1AD-4FA3-A920-F97314F0ED51}"/>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423F3E-45CC-4A8D-956F-6BD12544E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3E2D3-DC4E-4451-A425-4E5B1DD1D4B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EC9DB9-484D-43D0-B25E-7FABFDF69F7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8566EE-0C01-45AD-80C7-97D63549040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D2505E-E133-473B-8AD2-4A0F0EFD333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5C1D48-163A-417A-97DF-3DBD7E72D99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E88F66-3433-4480-91E7-2FD8A140795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777104-2CDA-404A-943F-0F6DB50E34D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1097EC-2090-4884-8030-6D5D4B44C4A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D6E507-3812-4BF3-843D-41182872DF8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6BF925-C175-4223-BD69-DD45D713F77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6D4FCC-8F31-4516-AA7F-94837A91387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3510DB-6C4A-4336-B5E9-4049DE260CC3}"/>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3C6B2B-7588-4738-895E-0B25BD81551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1F18FF-C1B3-45C9-850D-F79960AB6C1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184A68-8A78-42DA-A082-BD39BC227D6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EE35EA-9C0E-45F4-BC3E-958B9843B37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ADC499-887D-43E6-95DA-B750E95F6F49}"/>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750EB61-3FF8-403C-9B03-B0ED63AB1CB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D12EF19-7DFF-4B11-BB98-7647604D534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5D4C70-30A1-4C4D-9F8E-AF88A0E9EDD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C25F88-02D8-4067-A894-4E89C057151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EFC200-B614-4F23-974D-B55AD5F764E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D56745-73C3-42DB-BB90-D3B34E3ADCC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E35B433-F8DE-44A2-AF77-0C148BA9A09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5949E3-08E1-4732-9F6B-C43019DC55CC}"/>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208E01-FB99-45B3-9D0C-16DD8BB30CB3}"/>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64 square" hidden="1">
            <a:extLst>
              <a:ext uri="{FF2B5EF4-FFF2-40B4-BE49-F238E27FC236}">
                <a16:creationId xmlns:a16="http://schemas.microsoft.com/office/drawing/2014/main" id="{32B9B8F4-D14B-444C-AA0A-D482AEDCE00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32 square" hidden="1">
            <a:extLst>
              <a:ext uri="{FF2B5EF4-FFF2-40B4-BE49-F238E27FC236}">
                <a16:creationId xmlns:a16="http://schemas.microsoft.com/office/drawing/2014/main" id="{952DCA8B-2AAB-4E66-BA6D-0E2309B316B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348010"/>
      </p:ext>
    </p:extLst>
  </p:cSld>
  <p:clrMap bg1="lt1" tx1="dk1" bg2="lt2" tx2="dk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368" userDrawn="1">
          <p15:clr>
            <a:srgbClr val="C35EA4"/>
          </p15:clr>
        </p15:guide>
        <p15:guide id="56" pos="7313" userDrawn="1">
          <p15:clr>
            <a:srgbClr val="C35EA4"/>
          </p15:clr>
        </p15:guide>
        <p15:guide id="57" orient="horz" pos="369" userDrawn="1">
          <p15:clr>
            <a:srgbClr val="C35EA4"/>
          </p15:clr>
        </p15:guide>
        <p15:guide id="58" orient="horz" pos="3949" userDrawn="1">
          <p15:clr>
            <a:srgbClr val="C35EA4"/>
          </p15:clr>
        </p15:guide>
        <p15:guide id="59" orient="horz" pos="184" userDrawn="1">
          <p15:clr>
            <a:srgbClr val="A4A3A4"/>
          </p15:clr>
        </p15:guide>
        <p15:guide id="60" pos="185" userDrawn="1">
          <p15:clr>
            <a:srgbClr val="A4A3A4"/>
          </p15:clr>
        </p15:guide>
        <p15:guide id="61" orient="horz" pos="4135" userDrawn="1">
          <p15:clr>
            <a:srgbClr val="A4A3A4"/>
          </p15:clr>
        </p15:guide>
        <p15:guide id="62"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353"/>
              </a:lnSpc>
            </a:pPr>
            <a:r>
              <a:rPr lang="en-US" sz="1961"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224323600"/>
      </p:ext>
    </p:extLst>
  </p:cSld>
  <p:clrMap bg1="lt1" tx1="dk1" bg2="lt2" tx2="dk2" accent1="accent1" accent2="accent2" accent3="accent3" accent4="accent4" accent5="accent5" accent6="accent6" hlink="hlink" folHlink="folHlink"/>
  <p:sldLayoutIdLst>
    <p:sldLayoutId id="2147484801" r:id="rId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058256190"/>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 id="2147484829" r:id="rId27"/>
    <p:sldLayoutId id="2147484830" r:id="rId28"/>
    <p:sldLayoutId id="2147484831" r:id="rId2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2"/>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2222281591"/>
      </p:ext>
    </p:extLst>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8" r:id="rId26"/>
    <p:sldLayoutId id="2147484859" r:id="rId27"/>
    <p:sldLayoutId id="2147484860" r:id="rId28"/>
    <p:sldLayoutId id="2147484861" r:id="rId29"/>
    <p:sldLayoutId id="2147484862" r:id="rId3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68.emf"/><Relationship Id="rId4" Type="http://schemas.openxmlformats.org/officeDocument/2006/relationships/image" Target="../media/image67.svg"/></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overview/" TargetMode="External"/><Relationship Id="rId2" Type="http://schemas.openxmlformats.org/officeDocument/2006/relationships/hyperlink" Target="https://azure.microsoft.com/overview/cloud-computing-dictionary/" TargetMode="External"/><Relationship Id="rId1" Type="http://schemas.openxmlformats.org/officeDocument/2006/relationships/slideLayout" Target="../slideLayouts/slideLayout50.xml"/><Relationship Id="rId6" Type="http://schemas.openxmlformats.org/officeDocument/2006/relationships/hyperlink" Target="https://docs.microsoft.com/azure/architecture/guide/technology-choices/compute-overview" TargetMode="External"/><Relationship Id="rId5" Type="http://schemas.openxmlformats.org/officeDocument/2006/relationships/hyperlink" Target="https://docs.microsoft.com/azure/architecture/guide/" TargetMode="External"/><Relationship Id="rId4" Type="http://schemas.openxmlformats.org/officeDocument/2006/relationships/hyperlink" Target="https://www.microsoft.com/trustcenter/compliance/complianceoffering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7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4.xml"/><Relationship Id="rId5" Type="http://schemas.openxmlformats.org/officeDocument/2006/relationships/image" Target="../media/image68.emf"/><Relationship Id="rId4" Type="http://schemas.openxmlformats.org/officeDocument/2006/relationships/image" Target="../media/image67.svg"/></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5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hyperlink" Target="https://review.docs.microsoft.com/en-us/learn/modules/discuss-why-cloud-services/?branch=pr-en-us-9861"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hyperlink" Target="http://www.portal.azure.com/" TargetMode="Externa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5510" y="1564118"/>
            <a:ext cx="4745737" cy="3323987"/>
          </a:xfrm>
        </p:spPr>
        <p:txBody>
          <a:bodyPr/>
          <a:lstStyle/>
          <a:p>
            <a:r>
              <a:rPr lang="en-US" dirty="0">
                <a:solidFill>
                  <a:schemeClr val="tx1"/>
                </a:solidFill>
                <a:latin typeface="Segoe UI Semibold (Headings)"/>
              </a:rPr>
              <a:t>AZ-900T0x</a:t>
            </a:r>
            <a:br>
              <a:rPr lang="en-US" dirty="0">
                <a:solidFill>
                  <a:schemeClr val="tx1"/>
                </a:solidFill>
                <a:latin typeface="Segoe UI Semibold (Headings)"/>
              </a:rPr>
            </a:br>
            <a:br>
              <a:rPr lang="en-US" dirty="0">
                <a:solidFill>
                  <a:schemeClr val="tx1"/>
                </a:solidFill>
                <a:latin typeface="Segoe UI Semibold (Headings)"/>
              </a:rPr>
            </a:br>
            <a:r>
              <a:rPr lang="en-US" dirty="0">
                <a:solidFill>
                  <a:schemeClr val="tx1"/>
                </a:solidFill>
                <a:latin typeface="Segoe UI Semibold (Headings)"/>
              </a:rPr>
              <a:t>Learning Path: </a:t>
            </a:r>
            <a:br>
              <a:rPr lang="en-US" dirty="0">
                <a:solidFill>
                  <a:schemeClr val="tx1"/>
                </a:solidFill>
                <a:latin typeface="Segoe UI Semibold (Headings)"/>
              </a:rPr>
            </a:br>
            <a:br>
              <a:rPr lang="en-US" dirty="0">
                <a:solidFill>
                  <a:schemeClr val="tx1"/>
                </a:solidFill>
                <a:latin typeface="Segoe UI Semibold (Headings)"/>
              </a:rPr>
            </a:br>
            <a:r>
              <a:rPr lang="en-US" dirty="0">
                <a:solidFill>
                  <a:schemeClr val="tx1"/>
                </a:solidFill>
                <a:latin typeface="Segoe UI Semibold (Headings)"/>
              </a:rPr>
              <a:t>Explore Microsoft Azure Cloud concepts</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t>
            </a:r>
            <a:r>
              <a:rPr lang="en-US" dirty="0" err="1"/>
              <a:t>CapEx</a:t>
            </a:r>
            <a:r>
              <a:rPr lang="en-US" dirty="0"/>
              <a:t> vs. </a:t>
            </a:r>
            <a:r>
              <a:rPr lang="en-US" dirty="0" err="1"/>
              <a:t>OpEx</a:t>
            </a:r>
            <a:endParaRPr lang="en-US" dirty="0"/>
          </a:p>
        </p:txBody>
      </p:sp>
      <p:pic>
        <p:nvPicPr>
          <p:cNvPr id="4" name="Picture 3">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817026" y="1822284"/>
            <a:ext cx="10557948" cy="2182301"/>
          </a:xfrm>
          <a:prstGeom prst="rect">
            <a:avLst/>
          </a:prstGeom>
        </p:spPr>
      </p:pic>
      <p:sp>
        <p:nvSpPr>
          <p:cNvPr id="10" name="TextBox 9">
            <a:extLst>
              <a:ext uri="{FF2B5EF4-FFF2-40B4-BE49-F238E27FC236}">
                <a16:creationId xmlns:a16="http://schemas.microsoft.com/office/drawing/2014/main" id="{7AE6B4C6-693B-42AE-B91E-B5C965F80CB6}"/>
              </a:ext>
            </a:extLst>
          </p:cNvPr>
          <p:cNvSpPr txBox="1"/>
          <p:nvPr/>
        </p:nvSpPr>
        <p:spPr>
          <a:xfrm flipH="1">
            <a:off x="6676168" y="6302477"/>
            <a:ext cx="747187" cy="307777"/>
          </a:xfrm>
          <a:prstGeom prst="rect">
            <a:avLst/>
          </a:prstGeom>
          <a:no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5810866" y="4112817"/>
            <a:ext cx="5309419" cy="16866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Operational Expenditure (</a:t>
            </a:r>
            <a:r>
              <a:rPr lang="en-US" b="1" dirty="0" err="1"/>
              <a:t>OpEx</a:t>
            </a:r>
            <a:r>
              <a:rPr lang="en-US" b="1" dirty="0"/>
              <a:t>)</a:t>
            </a:r>
            <a:r>
              <a:rPr lang="en-US" dirty="0"/>
              <a:t> </a:t>
            </a:r>
          </a:p>
          <a:p>
            <a:pPr lvl="1"/>
            <a:r>
              <a:rPr lang="en-US" sz="2400" dirty="0"/>
              <a:t>Spend on services or products as needed.</a:t>
            </a:r>
          </a:p>
          <a:p>
            <a:pPr lvl="1"/>
            <a:r>
              <a:rPr lang="en-US" sz="2400" dirty="0"/>
              <a:t>No upfront cost, pay-as-you use.</a:t>
            </a:r>
          </a:p>
        </p:txBody>
      </p:sp>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455994" y="4112817"/>
            <a:ext cx="4238523" cy="1612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Capital Expenditure (</a:t>
            </a:r>
            <a:r>
              <a:rPr lang="en-US" b="1" dirty="0" err="1"/>
              <a:t>CapEx</a:t>
            </a:r>
            <a:r>
              <a:rPr lang="en-US" b="1" dirty="0"/>
              <a:t>)</a:t>
            </a:r>
          </a:p>
          <a:p>
            <a:pPr lvl="1"/>
            <a:r>
              <a:rPr lang="en-US" sz="2400" dirty="0"/>
              <a:t>High upfront cost, value of investment reduces over time.</a:t>
            </a:r>
          </a:p>
        </p:txBody>
      </p:sp>
    </p:spTree>
    <p:extLst>
      <p:ext uri="{BB962C8B-B14F-4D97-AF65-F5344CB8AC3E}">
        <p14:creationId xmlns:p14="http://schemas.microsoft.com/office/powerpoint/2010/main" val="1533005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consumption-based model</a:t>
            </a:r>
          </a:p>
        </p:txBody>
      </p:sp>
      <p:sp>
        <p:nvSpPr>
          <p:cNvPr id="6" name="Text Placeholder 5"/>
          <p:cNvSpPr>
            <a:spLocks noGrp="1"/>
          </p:cNvSpPr>
          <p:nvPr>
            <p:ph type="body" sz="quarter" idx="10"/>
          </p:nvPr>
        </p:nvSpPr>
        <p:spPr>
          <a:xfrm>
            <a:off x="806243" y="5103907"/>
            <a:ext cx="10638505" cy="546753"/>
          </a:xfrm>
        </p:spPr>
        <p:txBody>
          <a:bodyPr/>
          <a:lstStyle/>
          <a:p>
            <a:r>
              <a:rPr lang="en-US" dirty="0"/>
              <a:t>Consumption-based model = Pay only for the resources you use</a:t>
            </a:r>
          </a:p>
        </p:txBody>
      </p:sp>
      <p:pic>
        <p:nvPicPr>
          <p:cNvPr id="21" name="Picture 20" descr="Line charts show resources increasing and decreasing. ">
            <a:extLst>
              <a:ext uri="{FF2B5EF4-FFF2-40B4-BE49-F238E27FC236}">
                <a16:creationId xmlns:a16="http://schemas.microsoft.com/office/drawing/2014/main" id="{EF0277AF-C208-40EC-849E-13CC6524958C}"/>
              </a:ext>
            </a:extLst>
          </p:cNvPr>
          <p:cNvPicPr>
            <a:picLocks noChangeAspect="1"/>
          </p:cNvPicPr>
          <p:nvPr/>
        </p:nvPicPr>
        <p:blipFill>
          <a:blip r:embed="rId3"/>
          <a:stretch>
            <a:fillRect/>
          </a:stretch>
        </p:blipFill>
        <p:spPr>
          <a:xfrm>
            <a:off x="2522431" y="1048047"/>
            <a:ext cx="7147137" cy="3616200"/>
          </a:xfrm>
          <a:prstGeom prst="rect">
            <a:avLst/>
          </a:prstGeom>
        </p:spPr>
      </p:pic>
    </p:spTree>
    <p:extLst>
      <p:ext uri="{BB962C8B-B14F-4D97-AF65-F5344CB8AC3E}">
        <p14:creationId xmlns:p14="http://schemas.microsoft.com/office/powerpoint/2010/main" val="2506531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Discuss why cloud services</a:t>
            </a:r>
          </a:p>
        </p:txBody>
      </p:sp>
    </p:spTree>
    <p:extLst>
      <p:ext uri="{BB962C8B-B14F-4D97-AF65-F5344CB8AC3E}">
        <p14:creationId xmlns:p14="http://schemas.microsoft.com/office/powerpoint/2010/main" val="303426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E0BE-A8C6-4FFB-B306-6863848183C9}"/>
              </a:ext>
            </a:extLst>
          </p:cNvPr>
          <p:cNvSpPr>
            <a:spLocks noGrp="1"/>
          </p:cNvSpPr>
          <p:nvPr>
            <p:ph type="title"/>
          </p:nvPr>
        </p:nvSpPr>
        <p:spPr/>
        <p:txBody>
          <a:bodyPr/>
          <a:lstStyle/>
          <a:p>
            <a:r>
              <a:rPr lang="en-US" dirty="0"/>
              <a:t>Summary - Discuss why cloud services</a:t>
            </a:r>
          </a:p>
        </p:txBody>
      </p:sp>
      <p:sp>
        <p:nvSpPr>
          <p:cNvPr id="3" name="Text Placeholder 2">
            <a:extLst>
              <a:ext uri="{FF2B5EF4-FFF2-40B4-BE49-F238E27FC236}">
                <a16:creationId xmlns:a16="http://schemas.microsoft.com/office/drawing/2014/main" id="{6FA86BFF-D0E2-4440-A9CC-B7426E45487A}"/>
              </a:ext>
            </a:extLst>
          </p:cNvPr>
          <p:cNvSpPr>
            <a:spLocks noGrp="1"/>
          </p:cNvSpPr>
          <p:nvPr>
            <p:ph type="body" sz="quarter" idx="10"/>
          </p:nvPr>
        </p:nvSpPr>
        <p:spPr>
          <a:xfrm>
            <a:off x="584200" y="1435497"/>
            <a:ext cx="11018520" cy="1631216"/>
          </a:xfrm>
        </p:spPr>
        <p:txBody>
          <a:bodyPr/>
          <a:lstStyle/>
          <a:p>
            <a:pPr marL="0" indent="0">
              <a:buNone/>
            </a:pPr>
            <a:r>
              <a:rPr lang="en-US" sz="2000" b="0" dirty="0">
                <a:solidFill>
                  <a:srgbClr val="000000"/>
                </a:solidFill>
                <a:effectLst/>
                <a:latin typeface="Segoe UI" panose="020B0502040204020203" pitchFamily="34" charset="0"/>
                <a:cs typeface="Segoe UI" panose="020B0502040204020203" pitchFamily="34" charset="0"/>
              </a:rPr>
              <a:t>In this module, you've learned about cloud computing, what it is and what its key characteristics are. Here are some of the things you covered:</a:t>
            </a:r>
          </a:p>
          <a:p>
            <a:endParaRPr lang="en-US" sz="1800" b="0" dirty="0">
              <a:solidFill>
                <a:srgbClr val="000000"/>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800" b="0" dirty="0">
                <a:solidFill>
                  <a:srgbClr val="000000"/>
                </a:solidFill>
                <a:effectLst/>
                <a:latin typeface="Segoe UI" panose="020B0502040204020203" pitchFamily="34" charset="0"/>
                <a:ea typeface="Cambria" panose="02040503050406030204" pitchFamily="18" charset="0"/>
                <a:cs typeface="Segoe UI" panose="020B0502040204020203" pitchFamily="34" charset="0"/>
              </a:rPr>
              <a:t>Types of cloud models  and when to use which.</a:t>
            </a:r>
          </a:p>
          <a:p>
            <a:pPr marL="285750" indent="-285750">
              <a:buFont typeface="Arial" panose="020B0604020202020204" pitchFamily="34" charset="0"/>
              <a:buChar char="•"/>
            </a:pPr>
            <a:r>
              <a:rPr lang="en-US" sz="1800" b="0" dirty="0">
                <a:solidFill>
                  <a:srgbClr val="000000"/>
                </a:solidFill>
                <a:effectLst/>
                <a:latin typeface="Segoe UI" panose="020B0502040204020203" pitchFamily="34" charset="0"/>
                <a:ea typeface="Cambria" panose="02040503050406030204" pitchFamily="18" charset="0"/>
                <a:cs typeface="Segoe UI" panose="020B0502040204020203" pitchFamily="34" charset="0"/>
              </a:rPr>
              <a:t>Key terms and concepts such as high availability, agility, elasticity, fault tolerance, and </a:t>
            </a:r>
            <a:r>
              <a:rPr lang="en-US" sz="1800" b="0" dirty="0" err="1">
                <a:solidFill>
                  <a:srgbClr val="000000"/>
                </a:solidFill>
                <a:effectLst/>
                <a:latin typeface="Segoe UI" panose="020B0502040204020203" pitchFamily="34" charset="0"/>
                <a:ea typeface="Cambria" panose="02040503050406030204" pitchFamily="18" charset="0"/>
                <a:cs typeface="Segoe UI" panose="020B0502040204020203" pitchFamily="34" charset="0"/>
              </a:rPr>
              <a:t>CapEx</a:t>
            </a:r>
            <a:r>
              <a:rPr lang="en-US" sz="1800" b="0" dirty="0">
                <a:solidFill>
                  <a:srgbClr val="000000"/>
                </a:solidFill>
                <a:effectLst/>
                <a:latin typeface="Segoe UI" panose="020B0502040204020203" pitchFamily="34" charset="0"/>
                <a:ea typeface="Cambria" panose="02040503050406030204" pitchFamily="18" charset="0"/>
                <a:cs typeface="Segoe UI" panose="020B0502040204020203" pitchFamily="34" charset="0"/>
              </a:rPr>
              <a:t> vs. </a:t>
            </a:r>
            <a:r>
              <a:rPr lang="en-US" sz="1800" b="0" dirty="0" err="1">
                <a:solidFill>
                  <a:srgbClr val="000000"/>
                </a:solidFill>
                <a:effectLst/>
                <a:latin typeface="Segoe UI" panose="020B0502040204020203" pitchFamily="34" charset="0"/>
                <a:ea typeface="Cambria" panose="02040503050406030204" pitchFamily="18" charset="0"/>
                <a:cs typeface="Segoe UI" panose="020B0502040204020203" pitchFamily="34" charset="0"/>
              </a:rPr>
              <a:t>OpEx</a:t>
            </a:r>
            <a:r>
              <a:rPr lang="en-US" sz="1800" b="0" dirty="0">
                <a:solidFill>
                  <a:srgbClr val="000000"/>
                </a:solidFill>
                <a:effectLst/>
                <a:latin typeface="Segoe UI" panose="020B0502040204020203" pitchFamily="34" charset="0"/>
                <a:ea typeface="Cambria" panose="02040503050406030204" pitchFamily="18" charset="0"/>
                <a:cs typeface="Segoe UI" panose="020B0502040204020203" pitchFamily="34" charset="0"/>
              </a:rPr>
              <a:t>.</a:t>
            </a:r>
          </a:p>
        </p:txBody>
      </p:sp>
      <p:sp>
        <p:nvSpPr>
          <p:cNvPr id="4" name="Text Placeholder 2">
            <a:extLst>
              <a:ext uri="{FF2B5EF4-FFF2-40B4-BE49-F238E27FC236}">
                <a16:creationId xmlns:a16="http://schemas.microsoft.com/office/drawing/2014/main" id="{26F55A5C-FB62-4AEF-8237-857B527A2337}"/>
              </a:ext>
            </a:extLst>
          </p:cNvPr>
          <p:cNvSpPr txBox="1">
            <a:spLocks/>
          </p:cNvSpPr>
          <p:nvPr/>
        </p:nvSpPr>
        <p:spPr>
          <a:xfrm>
            <a:off x="510458" y="4172930"/>
            <a:ext cx="11018520" cy="23021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rgbClr val="000000"/>
                </a:solidFill>
                <a:latin typeface="Consolas" panose="020B0609020204030204" pitchFamily="49" charset="0"/>
              </a:rPr>
              <a:t>Learn more:</a:t>
            </a:r>
          </a:p>
          <a:p>
            <a:endParaRPr lang="en-US" sz="1800" dirty="0">
              <a:solidFill>
                <a:srgbClr val="000000"/>
              </a:solidFill>
              <a:latin typeface="Consolas" panose="020B0609020204030204" pitchFamily="49" charset="0"/>
            </a:endParaRPr>
          </a:p>
          <a:p>
            <a:pPr algn="l">
              <a:buFont typeface="Arial" panose="020B0604020202020204" pitchFamily="34" charset="0"/>
              <a:buChar char="•"/>
            </a:pPr>
            <a:r>
              <a:rPr lang="en-US" sz="1800" b="0" i="0" u="none" strike="noStrike" dirty="0">
                <a:solidFill>
                  <a:srgbClr val="171717"/>
                </a:solidFill>
                <a:effectLst/>
                <a:latin typeface="Calibri" panose="020F0502020204030204" pitchFamily="34" charset="0"/>
                <a:cs typeface="Calibri" panose="020F0502020204030204" pitchFamily="34" charset="0"/>
                <a:hlinkClick r:id="rId2"/>
              </a:rPr>
              <a:t>Cloud Computing Terms</a:t>
            </a:r>
            <a:endParaRPr lang="en-US" sz="1800" b="0" i="0" dirty="0">
              <a:solidFill>
                <a:srgbClr val="171717"/>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u="none" strike="noStrike" dirty="0">
                <a:solidFill>
                  <a:srgbClr val="171717"/>
                </a:solidFill>
                <a:effectLst/>
                <a:latin typeface="Calibri" panose="020F0502020204030204" pitchFamily="34" charset="0"/>
                <a:cs typeface="Calibri" panose="020F0502020204030204" pitchFamily="34" charset="0"/>
                <a:hlinkClick r:id="rId3"/>
              </a:rPr>
              <a:t>What is Azure?</a:t>
            </a:r>
            <a:endParaRPr lang="en-US" sz="1800" b="0" i="0" dirty="0">
              <a:solidFill>
                <a:srgbClr val="171717"/>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u="none" strike="noStrike" dirty="0">
                <a:solidFill>
                  <a:srgbClr val="171717"/>
                </a:solidFill>
                <a:effectLst/>
                <a:latin typeface="Calibri" panose="020F0502020204030204" pitchFamily="34" charset="0"/>
                <a:cs typeface="Calibri" panose="020F0502020204030204" pitchFamily="34" charset="0"/>
                <a:hlinkClick r:id="rId4"/>
              </a:rPr>
              <a:t>Azure compliance offerings</a:t>
            </a:r>
            <a:endParaRPr lang="en-US" sz="1800" b="0" i="0" dirty="0">
              <a:solidFill>
                <a:srgbClr val="171717"/>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u="none" strike="noStrike" dirty="0">
                <a:solidFill>
                  <a:srgbClr val="171717"/>
                </a:solidFill>
                <a:effectLst/>
                <a:latin typeface="Calibri" panose="020F0502020204030204" pitchFamily="34" charset="0"/>
                <a:cs typeface="Calibri" panose="020F0502020204030204" pitchFamily="34" charset="0"/>
                <a:hlinkClick r:id="rId5"/>
              </a:rPr>
              <a:t>Azure Architecture Center</a:t>
            </a:r>
            <a:endParaRPr lang="en-US" sz="1800" b="0" i="0" dirty="0">
              <a:solidFill>
                <a:srgbClr val="171717"/>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u="none" strike="noStrike" dirty="0">
                <a:solidFill>
                  <a:srgbClr val="171717"/>
                </a:solidFill>
                <a:effectLst/>
                <a:latin typeface="Calibri" panose="020F0502020204030204" pitchFamily="34" charset="0"/>
                <a:cs typeface="Calibri" panose="020F0502020204030204" pitchFamily="34" charset="0"/>
                <a:hlinkClick r:id="rId6"/>
              </a:rPr>
              <a:t>Overview of Azure compute options</a:t>
            </a:r>
            <a:endParaRPr lang="en-US" sz="1800" b="0" i="0" dirty="0">
              <a:solidFill>
                <a:srgbClr val="171717"/>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5672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Module: Distinguish types of cloud models</a:t>
            </a:r>
            <a:endParaRPr lang="en-US" dirty="0"/>
          </a:p>
        </p:txBody>
      </p:sp>
    </p:spTree>
    <p:extLst>
      <p:ext uri="{BB962C8B-B14F-4D97-AF65-F5344CB8AC3E}">
        <p14:creationId xmlns:p14="http://schemas.microsoft.com/office/powerpoint/2010/main" val="1761908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4A1E-9B39-4102-90D2-6D0C65462EE3}"/>
              </a:ext>
            </a:extLst>
          </p:cNvPr>
          <p:cNvSpPr>
            <a:spLocks noGrp="1"/>
          </p:cNvSpPr>
          <p:nvPr>
            <p:ph type="title"/>
          </p:nvPr>
        </p:nvSpPr>
        <p:spPr>
          <a:xfrm>
            <a:off x="588263" y="457200"/>
            <a:ext cx="11018520" cy="1107996"/>
          </a:xfrm>
        </p:spPr>
        <p:txBody>
          <a:bodyPr/>
          <a:lstStyle/>
          <a:p>
            <a:r>
              <a:rPr lang="en-US" dirty="0"/>
              <a:t>Distinguish Types of Cloud Models</a:t>
            </a:r>
            <a:br>
              <a:rPr lang="en-US" dirty="0"/>
            </a:br>
            <a:r>
              <a:rPr lang="en-US" dirty="0">
                <a:solidFill>
                  <a:srgbClr val="0778D4"/>
                </a:solidFill>
              </a:rPr>
              <a:t>Introduction</a:t>
            </a:r>
          </a:p>
        </p:txBody>
      </p:sp>
      <p:sp>
        <p:nvSpPr>
          <p:cNvPr id="3" name="Text Placeholder 5">
            <a:extLst>
              <a:ext uri="{FF2B5EF4-FFF2-40B4-BE49-F238E27FC236}">
                <a16:creationId xmlns:a16="http://schemas.microsoft.com/office/drawing/2014/main" id="{7B5DCE3F-7502-4B21-97BD-2E95BED928CF}"/>
              </a:ext>
            </a:extLst>
          </p:cNvPr>
          <p:cNvSpPr txBox="1">
            <a:spLocks/>
          </p:cNvSpPr>
          <p:nvPr/>
        </p:nvSpPr>
        <p:spPr>
          <a:xfrm>
            <a:off x="588263" y="2958370"/>
            <a:ext cx="11018520" cy="233138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b="0" i="0" dirty="0">
                <a:effectLst/>
                <a:latin typeface="Segoe UI" panose="020B0502040204020203" pitchFamily="34" charset="0"/>
              </a:rPr>
              <a:t>Learning Objectives</a:t>
            </a:r>
          </a:p>
          <a:p>
            <a:pPr marL="0" indent="0" algn="l">
              <a:buNone/>
            </a:pPr>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Explore Public, Private, and Hybrid cloud models</a:t>
            </a:r>
          </a:p>
          <a:p>
            <a:pPr algn="l">
              <a:buFont typeface="Arial" panose="020B0604020202020204" pitchFamily="34" charset="0"/>
              <a:buChar char="•"/>
            </a:pPr>
            <a:r>
              <a:rPr lang="en-US" b="0" i="0" dirty="0">
                <a:effectLst/>
                <a:latin typeface="Segoe UI" panose="020B0502040204020203" pitchFamily="34" charset="0"/>
              </a:rPr>
              <a:t>Decide which cloud deployment model is best for you</a:t>
            </a:r>
          </a:p>
        </p:txBody>
      </p:sp>
    </p:spTree>
    <p:extLst>
      <p:ext uri="{BB962C8B-B14F-4D97-AF65-F5344CB8AC3E}">
        <p14:creationId xmlns:p14="http://schemas.microsoft.com/office/powerpoint/2010/main" val="3274883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latin typeface="Segoe UI Semibold (Headings)"/>
                <a:cs typeface="Segoe UI Semilight" panose="020B0402040204020203" pitchFamily="34" charset="0"/>
              </a:rPr>
              <a:t>Define </a:t>
            </a:r>
            <a:r>
              <a:rPr lang="en-US" dirty="0">
                <a:solidFill>
                  <a:srgbClr val="0778D4"/>
                </a:solidFill>
                <a:latin typeface="Segoe UI Semibold (Headings)"/>
                <a:cs typeface="Segoe UI Semilight" panose="020B0402040204020203" pitchFamily="34" charset="0"/>
              </a:rPr>
              <a:t>public cloud</a:t>
            </a:r>
            <a:endParaRPr lang="en-US" dirty="0">
              <a:solidFill>
                <a:srgbClr val="0778D4"/>
              </a:solidFill>
            </a:endParaRPr>
          </a:p>
        </p:txBody>
      </p:sp>
      <p:sp>
        <p:nvSpPr>
          <p:cNvPr id="6" name="Text Placeholder 5"/>
          <p:cNvSpPr>
            <a:spLocks noGrp="1"/>
          </p:cNvSpPr>
          <p:nvPr>
            <p:ph type="body" sz="quarter" idx="10"/>
          </p:nvPr>
        </p:nvSpPr>
        <p:spPr>
          <a:xfrm>
            <a:off x="7907856" y="1577395"/>
            <a:ext cx="4060952" cy="3805529"/>
          </a:xfrm>
        </p:spPr>
        <p:txBody>
          <a:bodyPr/>
          <a:lstStyle/>
          <a:p>
            <a:pPr marL="342900" indent="-342900">
              <a:buFont typeface="Arial" panose="020B0604020202020204" pitchFamily="34" charset="0"/>
              <a:buChar char="•"/>
            </a:pPr>
            <a:r>
              <a:rPr lang="en-US" dirty="0">
                <a:solidFill>
                  <a:schemeClr val="tx1"/>
                </a:solidFill>
              </a:rPr>
              <a:t>Owned by cloud services or </a:t>
            </a:r>
            <a:r>
              <a:rPr lang="en-US" i="1" dirty="0">
                <a:solidFill>
                  <a:schemeClr val="tx1"/>
                </a:solidFill>
              </a:rPr>
              <a:t>hosting</a:t>
            </a:r>
            <a:r>
              <a:rPr lang="en-US" dirty="0">
                <a:solidFill>
                  <a:schemeClr val="tx1"/>
                </a:solidFill>
              </a:rPr>
              <a:t> provider.</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Provides resources and services to multiple organizations and users.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Accessed via secure network connection (typically over the internet).</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88263" y="1426464"/>
            <a:ext cx="7058306" cy="4107392"/>
          </a:xfrm>
          <a:prstGeom prst="rect">
            <a:avLst/>
          </a:prstGeom>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private cloud</a:t>
            </a:r>
          </a:p>
        </p:txBody>
      </p:sp>
      <p:sp>
        <p:nvSpPr>
          <p:cNvPr id="6" name="Text Placeholder 5"/>
          <p:cNvSpPr>
            <a:spLocks noGrp="1"/>
          </p:cNvSpPr>
          <p:nvPr>
            <p:ph type="body" sz="quarter" idx="10"/>
          </p:nvPr>
        </p:nvSpPr>
        <p:spPr>
          <a:xfrm>
            <a:off x="769620" y="2546541"/>
            <a:ext cx="6685280" cy="1995098"/>
          </a:xfrm>
        </p:spPr>
        <p:txBody>
          <a:bodyPr/>
          <a:lstStyle/>
          <a:p>
            <a:pPr marL="342900" indent="-342900">
              <a:buFont typeface="Arial" panose="020B0604020202020204" pitchFamily="34" charset="0"/>
              <a:buChar char="•"/>
            </a:pPr>
            <a:r>
              <a:rPr lang="en-US" dirty="0"/>
              <a:t>Organizations create a cloud environment in their datacenter.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Organizations responsible for operating the services they provide.</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127" y="361077"/>
            <a:ext cx="3595253" cy="6106914"/>
          </a:xfrm>
          <a:prstGeom prst="rect">
            <a:avLst/>
          </a:prstGeom>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303030"/>
                </a:solidFill>
                <a:latin typeface="Segoe UI Semibold (Headings)"/>
              </a:rPr>
              <a:t>Define hybrid cloud</a:t>
            </a:r>
            <a:endParaRPr lang="en-US" dirty="0"/>
          </a:p>
        </p:txBody>
      </p:sp>
      <p:sp>
        <p:nvSpPr>
          <p:cNvPr id="6" name="Text Placeholder 5"/>
          <p:cNvSpPr>
            <a:spLocks noGrp="1"/>
          </p:cNvSpPr>
          <p:nvPr>
            <p:ph type="body" sz="quarter" idx="10"/>
          </p:nvPr>
        </p:nvSpPr>
        <p:spPr>
          <a:xfrm>
            <a:off x="1086611" y="5305819"/>
            <a:ext cx="10018777" cy="861774"/>
          </a:xfrm>
        </p:spPr>
        <p:txBody>
          <a:bodyPr/>
          <a:lstStyle/>
          <a:p>
            <a:pPr marL="0" indent="0">
              <a:buNone/>
            </a:pPr>
            <a:r>
              <a:rPr lang="en-US" dirty="0"/>
              <a:t>Combines </a:t>
            </a:r>
            <a:r>
              <a:rPr lang="en-US" i="1" dirty="0"/>
              <a:t>Public</a:t>
            </a:r>
            <a:r>
              <a:rPr lang="en-US" dirty="0"/>
              <a:t> and </a:t>
            </a:r>
            <a:r>
              <a:rPr lang="en-US" i="1" dirty="0"/>
              <a:t>Private</a:t>
            </a:r>
            <a:r>
              <a:rPr lang="en-US" dirty="0"/>
              <a:t> clouds to allow applications to run in the 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96" y="1166444"/>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319135"/>
            <a:ext cx="11018520" cy="553998"/>
          </a:xfrm>
        </p:spPr>
        <p:txBody>
          <a:bodyPr/>
          <a:lstStyle/>
          <a:p>
            <a:r>
              <a:rPr lang="en-US" dirty="0"/>
              <a:t>Compare cloud models</a:t>
            </a:r>
          </a:p>
        </p:txBody>
      </p:sp>
      <p:graphicFrame>
        <p:nvGraphicFramePr>
          <p:cNvPr id="2" name="Diagram 1" descr="Summary of the public, private, and hybrid cloud as described in the student materials. ">
            <a:extLst>
              <a:ext uri="{FF2B5EF4-FFF2-40B4-BE49-F238E27FC236}">
                <a16:creationId xmlns:a16="http://schemas.microsoft.com/office/drawing/2014/main" id="{2024A0FD-B1AE-41C3-946B-BCE59193A2AF}"/>
              </a:ext>
            </a:extLst>
          </p:cNvPr>
          <p:cNvGraphicFramePr/>
          <p:nvPr>
            <p:extLst>
              <p:ext uri="{D42A27DB-BD31-4B8C-83A1-F6EECF244321}">
                <p14:modId xmlns:p14="http://schemas.microsoft.com/office/powerpoint/2010/main" val="818535203"/>
              </p:ext>
            </p:extLst>
          </p:nvPr>
        </p:nvGraphicFramePr>
        <p:xfrm>
          <a:off x="468259" y="1314889"/>
          <a:ext cx="11018520" cy="480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159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Learning objectives</a:t>
            </a:r>
            <a:endParaRPr lang="en-US" dirty="0"/>
          </a:p>
        </p:txBody>
      </p:sp>
    </p:spTree>
    <p:extLst>
      <p:ext uri="{BB962C8B-B14F-4D97-AF65-F5344CB8AC3E}">
        <p14:creationId xmlns:p14="http://schemas.microsoft.com/office/powerpoint/2010/main" val="3432736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7" y="4495996"/>
            <a:ext cx="6272338"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spc="0" dirty="0">
                <a:latin typeface="Segoe UI"/>
              </a:rPr>
              <a:t>(</a:t>
            </a:r>
            <a:r>
              <a:rPr lang="en-US" sz="1961" b="1" i="1" dirty="0">
                <a:solidFill>
                  <a:srgbClr val="0777D3"/>
                </a:solidFill>
              </a:rPr>
              <a:t>insert polling app link of your choice</a:t>
            </a:r>
            <a:r>
              <a:rPr lang="en-US" sz="1961" i="1" spc="0" dirty="0">
                <a:latin typeface="Segoe UI"/>
              </a:rPr>
              <a:t>) </a:t>
            </a:r>
          </a:p>
          <a:p>
            <a:pPr marL="448193" indent="-448193">
              <a:buFont typeface="+mj-lt"/>
              <a:buAutoNum type="arabicPeriod"/>
            </a:pPr>
            <a:r>
              <a:rPr lang="en-US" sz="1961" dirty="0"/>
              <a:t>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7" y="3429001"/>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Distinguish types of cloud models</a:t>
            </a:r>
          </a:p>
        </p:txBody>
      </p:sp>
      <p:pic>
        <p:nvPicPr>
          <p:cNvPr id="8" name="Graphic 7">
            <a:extLst>
              <a:ext uri="{FF2B5EF4-FFF2-40B4-BE49-F238E27FC236}">
                <a16:creationId xmlns:a16="http://schemas.microsoft.com/office/drawing/2014/main" id="{578B16DB-187D-4BB9-8E73-45D2CB3E90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93" y="1666960"/>
            <a:ext cx="5093057" cy="5093057"/>
          </a:xfrm>
          <a:prstGeom prst="rect">
            <a:avLst/>
          </a:prstGeom>
        </p:spPr>
      </p:pic>
      <p:sp>
        <p:nvSpPr>
          <p:cNvPr id="9" name="TextBox 8">
            <a:extLst>
              <a:ext uri="{FF2B5EF4-FFF2-40B4-BE49-F238E27FC236}">
                <a16:creationId xmlns:a16="http://schemas.microsoft.com/office/drawing/2014/main" id="{FFE6BC9E-0DA8-4C33-99B1-E3054BE275E4}"/>
              </a:ext>
            </a:extLst>
          </p:cNvPr>
          <p:cNvSpPr txBox="1"/>
          <p:nvPr/>
        </p:nvSpPr>
        <p:spPr>
          <a:xfrm>
            <a:off x="8542191" y="2749103"/>
            <a:ext cx="2942259" cy="2622001"/>
          </a:xfrm>
          <a:prstGeom prst="rect">
            <a:avLst/>
          </a:prstGeom>
          <a:solidFill>
            <a:srgbClr val="59B4D9"/>
          </a:solid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824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E0BE-A8C6-4FFB-B306-6863848183C9}"/>
              </a:ext>
            </a:extLst>
          </p:cNvPr>
          <p:cNvSpPr>
            <a:spLocks noGrp="1"/>
          </p:cNvSpPr>
          <p:nvPr>
            <p:ph type="title"/>
          </p:nvPr>
        </p:nvSpPr>
        <p:spPr/>
        <p:txBody>
          <a:bodyPr/>
          <a:lstStyle/>
          <a:p>
            <a:r>
              <a:rPr lang="en-US" dirty="0"/>
              <a:t>Summary – Distinguish Types of Cloud Models</a:t>
            </a:r>
          </a:p>
        </p:txBody>
      </p:sp>
      <p:sp>
        <p:nvSpPr>
          <p:cNvPr id="3" name="Text Placeholder 2">
            <a:extLst>
              <a:ext uri="{FF2B5EF4-FFF2-40B4-BE49-F238E27FC236}">
                <a16:creationId xmlns:a16="http://schemas.microsoft.com/office/drawing/2014/main" id="{6FA86BFF-D0E2-4440-A9CC-B7426E45487A}"/>
              </a:ext>
            </a:extLst>
          </p:cNvPr>
          <p:cNvSpPr>
            <a:spLocks noGrp="1"/>
          </p:cNvSpPr>
          <p:nvPr>
            <p:ph type="body" sz="quarter" idx="10"/>
          </p:nvPr>
        </p:nvSpPr>
        <p:spPr>
          <a:xfrm>
            <a:off x="586740" y="1464994"/>
            <a:ext cx="11018520" cy="1631216"/>
          </a:xfrm>
        </p:spPr>
        <p:txBody>
          <a:bodyPr/>
          <a:lstStyle/>
          <a:p>
            <a:pPr marL="0" indent="0">
              <a:buNone/>
            </a:pPr>
            <a:r>
              <a:rPr lang="en-US" sz="2000" b="0" dirty="0">
                <a:solidFill>
                  <a:srgbClr val="000000"/>
                </a:solidFill>
                <a:effectLst/>
                <a:latin typeface="Calibri" panose="020F0502020204030204" pitchFamily="34" charset="0"/>
                <a:cs typeface="Calibri" panose="020F0502020204030204" pitchFamily="34" charset="0"/>
              </a:rPr>
              <a:t>In this module, you've learned about </a:t>
            </a:r>
            <a:r>
              <a:rPr lang="en-US" sz="2000" dirty="0">
                <a:solidFill>
                  <a:srgbClr val="000000"/>
                </a:solidFill>
                <a:latin typeface="Calibri" panose="020F0502020204030204" pitchFamily="34" charset="0"/>
                <a:cs typeface="Calibri" panose="020F0502020204030204" pitchFamily="34" charset="0"/>
              </a:rPr>
              <a:t>different types of cloud models and the pro’s and con’s of each type of implementation.  You saw content around</a:t>
            </a:r>
            <a:r>
              <a:rPr lang="en-US" sz="2000" b="0" dirty="0">
                <a:solidFill>
                  <a:srgbClr val="000000"/>
                </a:solidFill>
                <a:effectLst/>
                <a:latin typeface="Calibri" panose="020F0502020204030204" pitchFamily="34" charset="0"/>
                <a:cs typeface="Calibri" panose="020F0502020204030204" pitchFamily="34" charset="0"/>
              </a:rPr>
              <a:t>:</a:t>
            </a:r>
          </a:p>
          <a:p>
            <a:endParaRPr lang="en-US" sz="1800" b="0"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Explore Public, Private, and Hybrid cloud models</a:t>
            </a:r>
          </a:p>
          <a:p>
            <a:pPr marL="285750" indent="-285750">
              <a:buFont typeface="Arial" panose="020B0604020202020204" pitchFamily="34" charset="0"/>
              <a:buChar char="•"/>
            </a:pPr>
            <a:r>
              <a:rPr lang="en-US" sz="1800" b="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Decide which cloud deployment model is best for you</a:t>
            </a:r>
          </a:p>
        </p:txBody>
      </p:sp>
    </p:spTree>
    <p:extLst>
      <p:ext uri="{BB962C8B-B14F-4D97-AF65-F5344CB8AC3E}">
        <p14:creationId xmlns:p14="http://schemas.microsoft.com/office/powerpoint/2010/main" val="1821996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Module: Explore types of cloud services</a:t>
            </a:r>
            <a:endParaRPr lang="en-US" dirty="0"/>
          </a:p>
        </p:txBody>
      </p:sp>
    </p:spTree>
    <p:extLst>
      <p:ext uri="{BB962C8B-B14F-4D97-AF65-F5344CB8AC3E}">
        <p14:creationId xmlns:p14="http://schemas.microsoft.com/office/powerpoint/2010/main" val="1476332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4A1E-9B39-4102-90D2-6D0C65462EE3}"/>
              </a:ext>
            </a:extLst>
          </p:cNvPr>
          <p:cNvSpPr>
            <a:spLocks noGrp="1"/>
          </p:cNvSpPr>
          <p:nvPr>
            <p:ph type="title"/>
          </p:nvPr>
        </p:nvSpPr>
        <p:spPr>
          <a:xfrm>
            <a:off x="588263" y="457200"/>
            <a:ext cx="11018520" cy="1107996"/>
          </a:xfrm>
        </p:spPr>
        <p:txBody>
          <a:bodyPr/>
          <a:lstStyle/>
          <a:p>
            <a:r>
              <a:rPr lang="en-US" dirty="0"/>
              <a:t>Explore Types of Cloud Services</a:t>
            </a:r>
            <a:br>
              <a:rPr lang="en-US" dirty="0"/>
            </a:br>
            <a:r>
              <a:rPr lang="en-US" dirty="0">
                <a:solidFill>
                  <a:srgbClr val="0778D4"/>
                </a:solidFill>
              </a:rPr>
              <a:t>Introduction</a:t>
            </a:r>
          </a:p>
        </p:txBody>
      </p:sp>
      <p:sp>
        <p:nvSpPr>
          <p:cNvPr id="3" name="Text Placeholder 5">
            <a:extLst>
              <a:ext uri="{FF2B5EF4-FFF2-40B4-BE49-F238E27FC236}">
                <a16:creationId xmlns:a16="http://schemas.microsoft.com/office/drawing/2014/main" id="{7B5DCE3F-7502-4B21-97BD-2E95BED928CF}"/>
              </a:ext>
            </a:extLst>
          </p:cNvPr>
          <p:cNvSpPr txBox="1">
            <a:spLocks/>
          </p:cNvSpPr>
          <p:nvPr/>
        </p:nvSpPr>
        <p:spPr>
          <a:xfrm>
            <a:off x="588263" y="2427429"/>
            <a:ext cx="11018520" cy="294098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dirty="0">
                <a:latin typeface="Segoe UI" panose="020B0502040204020203" pitchFamily="34" charset="0"/>
              </a:rPr>
              <a:t>Learning Objectives:</a:t>
            </a:r>
          </a:p>
          <a:p>
            <a:pPr marL="0" indent="0" algn="l">
              <a:buNone/>
            </a:pPr>
            <a:endParaRPr lang="en-US" dirty="0">
              <a:latin typeface="Segoe UI" panose="020B0502040204020203" pitchFamily="34" charset="0"/>
            </a:endParaRPr>
          </a:p>
          <a:p>
            <a:pPr algn="l">
              <a:buFont typeface="Arial" panose="020B0604020202020204" pitchFamily="34" charset="0"/>
              <a:buChar char="•"/>
            </a:pPr>
            <a:r>
              <a:rPr lang="en-US" dirty="0">
                <a:latin typeface="Segoe UI" panose="020B0502040204020203" pitchFamily="34" charset="0"/>
              </a:rPr>
              <a:t>Discuss the Shared Responsibility Model</a:t>
            </a:r>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Review IaaS, PaaS, and SaaS cloud models</a:t>
            </a:r>
          </a:p>
          <a:p>
            <a:pPr algn="l">
              <a:buFont typeface="Arial" panose="020B0604020202020204" pitchFamily="34" charset="0"/>
              <a:buChar char="•"/>
            </a:pPr>
            <a:r>
              <a:rPr lang="en-US" b="0" i="0" dirty="0">
                <a:effectLst/>
                <a:latin typeface="Segoe UI" panose="020B0502040204020203" pitchFamily="34" charset="0"/>
              </a:rPr>
              <a:t>Decide which cloud services is best for you</a:t>
            </a:r>
          </a:p>
        </p:txBody>
      </p:sp>
    </p:spTree>
    <p:extLst>
      <p:ext uri="{BB962C8B-B14F-4D97-AF65-F5344CB8AC3E}">
        <p14:creationId xmlns:p14="http://schemas.microsoft.com/office/powerpoint/2010/main" val="3840401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51072"/>
            <a:ext cx="11018520" cy="553998"/>
          </a:xfrm>
        </p:spPr>
        <p:txBody>
          <a:bodyPr/>
          <a:lstStyle/>
          <a:p>
            <a:r>
              <a:rPr lang="en-US" dirty="0"/>
              <a:t>Discuss shared responsibility model</a:t>
            </a:r>
          </a:p>
        </p:txBody>
      </p:sp>
      <p:grpSp>
        <p:nvGrpSpPr>
          <p:cNvPr id="2" name="Group 1" descr="On-premises, IaaS, PaaS, and SaaS are shown from customer managed to cloud provider managed. ">
            <a:extLst>
              <a:ext uri="{FF2B5EF4-FFF2-40B4-BE49-F238E27FC236}">
                <a16:creationId xmlns:a16="http://schemas.microsoft.com/office/drawing/2014/main" id="{5266B92E-7DB0-4B65-8A91-73858C2878A2}"/>
              </a:ext>
            </a:extLst>
          </p:cNvPr>
          <p:cNvGrpSpPr/>
          <p:nvPr/>
        </p:nvGrpSpPr>
        <p:grpSpPr>
          <a:xfrm>
            <a:off x="1029060" y="1244462"/>
            <a:ext cx="10978618" cy="4902338"/>
            <a:chOff x="1029060" y="1244462"/>
            <a:chExt cx="10978618" cy="4902338"/>
          </a:xfrm>
        </p:grpSpPr>
        <p:sp>
          <p:nvSpPr>
            <p:cNvPr id="48" name="Rectangle 47">
              <a:extLst>
                <a:ext uri="{FF2B5EF4-FFF2-40B4-BE49-F238E27FC236}">
                  <a16:creationId xmlns:a16="http://schemas.microsoft.com/office/drawing/2014/main" id="{27D4A790-00F8-47E0-B64B-E001823FAAD2}"/>
                </a:ext>
              </a:extLst>
            </p:cNvPr>
            <p:cNvSpPr/>
            <p:nvPr/>
          </p:nvSpPr>
          <p:spPr bwMode="auto">
            <a:xfrm>
              <a:off x="3208293" y="1244462"/>
              <a:ext cx="6353276" cy="4902338"/>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CD51338E-8FFB-46D8-B933-90F1F12AE8EC}"/>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On-Premises</a:t>
              </a:r>
            </a:p>
            <a:p>
              <a:pPr marL="0" lvl="1" algn="ctr" defTabSz="1218836" fontAlgn="base">
                <a:spcAft>
                  <a:spcPct val="0"/>
                </a:spcAft>
                <a:defRPr/>
              </a:pPr>
              <a:r>
                <a:rPr lang="en-US" sz="1600">
                  <a:solidFill>
                    <a:srgbClr val="595959">
                      <a:alpha val="99000"/>
                    </a:srgbClr>
                  </a:solidFill>
                  <a:ea typeface="Kozuka Gothic Pro R" pitchFamily="34" charset="-128"/>
                </a:rPr>
                <a:t>( Private Cloud )</a:t>
              </a:r>
            </a:p>
          </p:txBody>
        </p:sp>
        <p:sp>
          <p:nvSpPr>
            <p:cNvPr id="50" name="Rectangle 49">
              <a:extLst>
                <a:ext uri="{FF2B5EF4-FFF2-40B4-BE49-F238E27FC236}">
                  <a16:creationId xmlns:a16="http://schemas.microsoft.com/office/drawing/2014/main" id="{40CBD8E4-CCD7-48B3-9526-5B5123F9CD5C}"/>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51" name="Rectangle 50">
              <a:extLst>
                <a:ext uri="{FF2B5EF4-FFF2-40B4-BE49-F238E27FC236}">
                  <a16:creationId xmlns:a16="http://schemas.microsoft.com/office/drawing/2014/main" id="{C1054B8F-E779-4E91-9090-31A25752021A}"/>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52" name="Rectangle 51">
              <a:extLst>
                <a:ext uri="{FF2B5EF4-FFF2-40B4-BE49-F238E27FC236}">
                  <a16:creationId xmlns:a16="http://schemas.microsoft.com/office/drawing/2014/main" id="{BA941446-11D6-43C7-8E95-2C69C7DE7FC1}"/>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F456FE96-5E5D-458D-8A64-A5781B94828C}"/>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54" name="Rectangle 53">
              <a:extLst>
                <a:ext uri="{FF2B5EF4-FFF2-40B4-BE49-F238E27FC236}">
                  <a16:creationId xmlns:a16="http://schemas.microsoft.com/office/drawing/2014/main" id="{267FB1E9-761A-4C4F-9E44-8E63014C9FCE}"/>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55" name="Rectangle 54">
              <a:extLst>
                <a:ext uri="{FF2B5EF4-FFF2-40B4-BE49-F238E27FC236}">
                  <a16:creationId xmlns:a16="http://schemas.microsoft.com/office/drawing/2014/main" id="{FDD0F0A9-0E86-4364-8CAF-9B3AFE145B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28F74A79-B34E-4CE4-B22D-8BC06E867E38}"/>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57" name="Rectangle 56">
              <a:extLst>
                <a:ext uri="{FF2B5EF4-FFF2-40B4-BE49-F238E27FC236}">
                  <a16:creationId xmlns:a16="http://schemas.microsoft.com/office/drawing/2014/main" id="{578C1057-EC09-47A0-88C5-3319ED814A1D}"/>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58" name="Rectangle 57">
              <a:extLst>
                <a:ext uri="{FF2B5EF4-FFF2-40B4-BE49-F238E27FC236}">
                  <a16:creationId xmlns:a16="http://schemas.microsoft.com/office/drawing/2014/main" id="{D85397EC-BDE3-4969-A966-69B74967EA28}"/>
                </a:ext>
              </a:extLst>
            </p:cNvPr>
            <p:cNvSpPr/>
            <p:nvPr/>
          </p:nvSpPr>
          <p:spPr>
            <a:xfrm>
              <a:off x="3406919" y="1494810"/>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Infrastructure</a:t>
              </a:r>
            </a:p>
            <a:p>
              <a:pPr algn="ctr" defTabSz="1218936">
                <a:defRPr/>
              </a:pPr>
              <a:r>
                <a:rPr lang="en-US" sz="1600">
                  <a:solidFill>
                    <a:srgbClr val="595959">
                      <a:alpha val="99000"/>
                    </a:srgbClr>
                  </a:solidFill>
                  <a:ea typeface="Kozuka Gothic Pro R" pitchFamily="34" charset="-128"/>
                </a:rPr>
                <a:t>( as a Service )</a:t>
              </a:r>
            </a:p>
          </p:txBody>
        </p:sp>
        <p:grpSp>
          <p:nvGrpSpPr>
            <p:cNvPr id="59" name="Group 58">
              <a:extLst>
                <a:ext uri="{FF2B5EF4-FFF2-40B4-BE49-F238E27FC236}">
                  <a16:creationId xmlns:a16="http://schemas.microsoft.com/office/drawing/2014/main" id="{DE67C614-78C0-404B-AFEC-9CD7F8E60E3D}"/>
                </a:ext>
              </a:extLst>
            </p:cNvPr>
            <p:cNvGrpSpPr/>
            <p:nvPr/>
          </p:nvGrpSpPr>
          <p:grpSpPr>
            <a:xfrm>
              <a:off x="3547135" y="2266020"/>
              <a:ext cx="1645145" cy="3575799"/>
              <a:chOff x="4410447" y="2460753"/>
              <a:chExt cx="1645145" cy="3575799"/>
            </a:xfrm>
          </p:grpSpPr>
          <p:sp>
            <p:nvSpPr>
              <p:cNvPr id="60" name="Rectangle 59">
                <a:extLst>
                  <a:ext uri="{FF2B5EF4-FFF2-40B4-BE49-F238E27FC236}">
                    <a16:creationId xmlns:a16="http://schemas.microsoft.com/office/drawing/2014/main" id="{2E953AD7-8762-444B-83A7-94C54AC3642D}"/>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762CF49B-B4B2-4D24-96F8-F4FB78C97AA6}"/>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62" name="Rectangle 61">
                <a:extLst>
                  <a:ext uri="{FF2B5EF4-FFF2-40B4-BE49-F238E27FC236}">
                    <a16:creationId xmlns:a16="http://schemas.microsoft.com/office/drawing/2014/main" id="{466E691C-0113-489B-966F-4176B3F3AB29}"/>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63" name="Rectangle 62">
                <a:extLst>
                  <a:ext uri="{FF2B5EF4-FFF2-40B4-BE49-F238E27FC236}">
                    <a16:creationId xmlns:a16="http://schemas.microsoft.com/office/drawing/2014/main" id="{0A7FDD1F-8740-4888-9E49-9E016FBE0AE0}"/>
                  </a:ext>
                </a:extLst>
              </p:cNvPr>
              <p:cNvSpPr/>
              <p:nvPr/>
            </p:nvSpPr>
            <p:spPr>
              <a:xfrm>
                <a:off x="4410447" y="428002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64" name="Rectangle 63">
                <a:extLst>
                  <a:ext uri="{FF2B5EF4-FFF2-40B4-BE49-F238E27FC236}">
                    <a16:creationId xmlns:a16="http://schemas.microsoft.com/office/drawing/2014/main" id="{DE0DD56F-9D77-4E31-9F9D-40EC34BF9FF1}"/>
                  </a:ext>
                </a:extLst>
              </p:cNvPr>
              <p:cNvSpPr/>
              <p:nvPr/>
            </p:nvSpPr>
            <p:spPr>
              <a:xfrm>
                <a:off x="4410447" y="3825210"/>
                <a:ext cx="1645145" cy="38100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65" name="Rectangle 64">
                <a:extLst>
                  <a:ext uri="{FF2B5EF4-FFF2-40B4-BE49-F238E27FC236}">
                    <a16:creationId xmlns:a16="http://schemas.microsoft.com/office/drawing/2014/main" id="{2C1DF327-C761-4607-B762-3CF5F9F236DF}"/>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9E08269-41BB-413B-A32C-5D60C117F6E0}"/>
                  </a:ext>
                </a:extLst>
              </p:cNvPr>
              <p:cNvSpPr/>
              <p:nvPr/>
            </p:nvSpPr>
            <p:spPr>
              <a:xfrm>
                <a:off x="4410447" y="2460753"/>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67" name="Rectangle 66">
                <a:extLst>
                  <a:ext uri="{FF2B5EF4-FFF2-40B4-BE49-F238E27FC236}">
                    <a16:creationId xmlns:a16="http://schemas.microsoft.com/office/drawing/2014/main" id="{13654DEB-AB24-4530-806C-BC5524506208}"/>
                  </a:ext>
                </a:extLst>
              </p:cNvPr>
              <p:cNvSpPr/>
              <p:nvPr/>
            </p:nvSpPr>
            <p:spPr>
              <a:xfrm>
                <a:off x="4410447" y="337039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grpSp>
        <p:sp>
          <p:nvSpPr>
            <p:cNvPr id="68" name="Rectangle 67">
              <a:extLst>
                <a:ext uri="{FF2B5EF4-FFF2-40B4-BE49-F238E27FC236}">
                  <a16:creationId xmlns:a16="http://schemas.microsoft.com/office/drawing/2014/main" id="{20DD6C99-26E1-432C-883F-09C90B36E556}"/>
                </a:ext>
              </a:extLst>
            </p:cNvPr>
            <p:cNvSpPr/>
            <p:nvPr/>
          </p:nvSpPr>
          <p:spPr>
            <a:xfrm>
              <a:off x="5414147" y="14948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Platform</a:t>
              </a:r>
            </a:p>
            <a:p>
              <a:pPr algn="ctr" defTabSz="1218936">
                <a:defRPr/>
              </a:pPr>
              <a:r>
                <a:rPr lang="en-US" sz="1600">
                  <a:solidFill>
                    <a:srgbClr val="595959">
                      <a:alpha val="99000"/>
                    </a:srgbClr>
                  </a:solidFill>
                  <a:ea typeface="Kozuka Gothic Pro R" pitchFamily="34" charset="-128"/>
                </a:rPr>
                <a:t>( as a Service )</a:t>
              </a:r>
            </a:p>
          </p:txBody>
        </p:sp>
        <p:grpSp>
          <p:nvGrpSpPr>
            <p:cNvPr id="69" name="Group 68">
              <a:extLst>
                <a:ext uri="{FF2B5EF4-FFF2-40B4-BE49-F238E27FC236}">
                  <a16:creationId xmlns:a16="http://schemas.microsoft.com/office/drawing/2014/main" id="{CF6B06AD-6C3B-40B6-A8E4-24BD995A4749}"/>
                </a:ext>
              </a:extLst>
            </p:cNvPr>
            <p:cNvGrpSpPr/>
            <p:nvPr/>
          </p:nvGrpSpPr>
          <p:grpSpPr>
            <a:xfrm>
              <a:off x="5602718" y="2282956"/>
              <a:ext cx="1638240" cy="3575799"/>
              <a:chOff x="6966542" y="2460752"/>
              <a:chExt cx="1638240" cy="3575799"/>
            </a:xfrm>
          </p:grpSpPr>
          <p:sp>
            <p:nvSpPr>
              <p:cNvPr id="70" name="Rectangle 69">
                <a:extLst>
                  <a:ext uri="{FF2B5EF4-FFF2-40B4-BE49-F238E27FC236}">
                    <a16:creationId xmlns:a16="http://schemas.microsoft.com/office/drawing/2014/main" id="{2158F502-BDDB-47BD-9CCB-85FAAE51D9C7}"/>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71" name="Rectangle 70">
                <a:extLst>
                  <a:ext uri="{FF2B5EF4-FFF2-40B4-BE49-F238E27FC236}">
                    <a16:creationId xmlns:a16="http://schemas.microsoft.com/office/drawing/2014/main" id="{2BABBED3-8B91-4E43-91A8-0D1A5DB8ED25}"/>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72" name="Rectangle 71">
                <a:extLst>
                  <a:ext uri="{FF2B5EF4-FFF2-40B4-BE49-F238E27FC236}">
                    <a16:creationId xmlns:a16="http://schemas.microsoft.com/office/drawing/2014/main" id="{137CD9AA-7E19-4934-A91C-6A4CF6CA2674}"/>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sp>
            <p:nvSpPr>
              <p:cNvPr id="73" name="Rectangle 72">
                <a:extLst>
                  <a:ext uri="{FF2B5EF4-FFF2-40B4-BE49-F238E27FC236}">
                    <a16:creationId xmlns:a16="http://schemas.microsoft.com/office/drawing/2014/main" id="{6558D6D2-DECA-4719-BD29-9F74253440FA}"/>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74" name="Rectangle 73">
                <a:extLst>
                  <a:ext uri="{FF2B5EF4-FFF2-40B4-BE49-F238E27FC236}">
                    <a16:creationId xmlns:a16="http://schemas.microsoft.com/office/drawing/2014/main" id="{848F9CE6-82E5-46E2-B87C-3F7A3C0B6E64}"/>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75" name="Rectangle 74">
                <a:extLst>
                  <a:ext uri="{FF2B5EF4-FFF2-40B4-BE49-F238E27FC236}">
                    <a16:creationId xmlns:a16="http://schemas.microsoft.com/office/drawing/2014/main" id="{8AE02F46-CE58-4A34-B2DD-06BD242AF095}"/>
                  </a:ext>
                </a:extLst>
              </p:cNvPr>
              <p:cNvSpPr/>
              <p:nvPr/>
            </p:nvSpPr>
            <p:spPr>
              <a:xfrm>
                <a:off x="6966542" y="2460752"/>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76" name="Rectangle 75">
                <a:extLst>
                  <a:ext uri="{FF2B5EF4-FFF2-40B4-BE49-F238E27FC236}">
                    <a16:creationId xmlns:a16="http://schemas.microsoft.com/office/drawing/2014/main" id="{11B690FA-4E0B-4D86-B7A3-A166BEA77726}"/>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77" name="Rectangle 76">
                <a:extLst>
                  <a:ext uri="{FF2B5EF4-FFF2-40B4-BE49-F238E27FC236}">
                    <a16:creationId xmlns:a16="http://schemas.microsoft.com/office/drawing/2014/main" id="{206BCAD0-993F-4DC5-B4C2-128560356C78}"/>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grpSp>
        <p:sp>
          <p:nvSpPr>
            <p:cNvPr id="78" name="Rectangle 77">
              <a:extLst>
                <a:ext uri="{FF2B5EF4-FFF2-40B4-BE49-F238E27FC236}">
                  <a16:creationId xmlns:a16="http://schemas.microsoft.com/office/drawing/2014/main" id="{47B2DE98-9258-4F61-93F9-69A0F2B73D6E}"/>
                </a:ext>
              </a:extLst>
            </p:cNvPr>
            <p:cNvSpPr/>
            <p:nvPr/>
          </p:nvSpPr>
          <p:spPr>
            <a:xfrm>
              <a:off x="7423241" y="14948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Software</a:t>
              </a:r>
            </a:p>
            <a:p>
              <a:pPr algn="ctr" defTabSz="1218936">
                <a:defRPr/>
              </a:pPr>
              <a:r>
                <a:rPr lang="en-US" sz="1600">
                  <a:solidFill>
                    <a:srgbClr val="595959">
                      <a:alpha val="99000"/>
                    </a:srgbClr>
                  </a:solidFill>
                  <a:ea typeface="Kozuka Gothic Pro R" pitchFamily="34" charset="-128"/>
                </a:rPr>
                <a:t>( as a Service )</a:t>
              </a:r>
            </a:p>
          </p:txBody>
        </p:sp>
        <p:grpSp>
          <p:nvGrpSpPr>
            <p:cNvPr id="79" name="Group 78">
              <a:extLst>
                <a:ext uri="{FF2B5EF4-FFF2-40B4-BE49-F238E27FC236}">
                  <a16:creationId xmlns:a16="http://schemas.microsoft.com/office/drawing/2014/main" id="{1422EF3D-6160-4A2F-86A4-DCDC02110257}"/>
                </a:ext>
              </a:extLst>
            </p:cNvPr>
            <p:cNvGrpSpPr/>
            <p:nvPr/>
          </p:nvGrpSpPr>
          <p:grpSpPr>
            <a:xfrm>
              <a:off x="7593286" y="2257552"/>
              <a:ext cx="1638240" cy="3575799"/>
              <a:chOff x="9523110" y="2460749"/>
              <a:chExt cx="1638240" cy="3575799"/>
            </a:xfrm>
          </p:grpSpPr>
          <p:sp>
            <p:nvSpPr>
              <p:cNvPr id="80" name="Rectangle 79">
                <a:extLst>
                  <a:ext uri="{FF2B5EF4-FFF2-40B4-BE49-F238E27FC236}">
                    <a16:creationId xmlns:a16="http://schemas.microsoft.com/office/drawing/2014/main" id="{9E1C6C00-2154-46C7-A133-46AF79661431}"/>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81" name="Rectangle 80">
                <a:extLst>
                  <a:ext uri="{FF2B5EF4-FFF2-40B4-BE49-F238E27FC236}">
                    <a16:creationId xmlns:a16="http://schemas.microsoft.com/office/drawing/2014/main" id="{8101A16C-9E65-4DAF-85A6-3E6CB98273F3}"/>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82" name="Rectangle 81">
                <a:extLst>
                  <a:ext uri="{FF2B5EF4-FFF2-40B4-BE49-F238E27FC236}">
                    <a16:creationId xmlns:a16="http://schemas.microsoft.com/office/drawing/2014/main" id="{81003D6F-234A-4EA9-BDB3-B02EE753B14E}"/>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83" name="Rectangle 82">
                <a:extLst>
                  <a:ext uri="{FF2B5EF4-FFF2-40B4-BE49-F238E27FC236}">
                    <a16:creationId xmlns:a16="http://schemas.microsoft.com/office/drawing/2014/main" id="{B284D65F-6936-41BA-93E4-42CA0FA4CDAE}"/>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84" name="Rectangle 83">
                <a:extLst>
                  <a:ext uri="{FF2B5EF4-FFF2-40B4-BE49-F238E27FC236}">
                    <a16:creationId xmlns:a16="http://schemas.microsoft.com/office/drawing/2014/main" id="{F0A0D202-7E9C-4135-9535-F89E837036B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85" name="Rectangle 84">
                <a:extLst>
                  <a:ext uri="{FF2B5EF4-FFF2-40B4-BE49-F238E27FC236}">
                    <a16:creationId xmlns:a16="http://schemas.microsoft.com/office/drawing/2014/main" id="{1A24DF0F-E1B0-494C-A315-9A95C75CEE8C}"/>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86" name="Rectangle 85">
                <a:extLst>
                  <a:ext uri="{FF2B5EF4-FFF2-40B4-BE49-F238E27FC236}">
                    <a16:creationId xmlns:a16="http://schemas.microsoft.com/office/drawing/2014/main" id="{6CA429E7-8123-4F8F-B295-17C7424D68F6}"/>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Applications</a:t>
                </a:r>
              </a:p>
            </p:txBody>
          </p:sp>
          <p:sp>
            <p:nvSpPr>
              <p:cNvPr id="87" name="Rectangle 86">
                <a:extLst>
                  <a:ext uri="{FF2B5EF4-FFF2-40B4-BE49-F238E27FC236}">
                    <a16:creationId xmlns:a16="http://schemas.microsoft.com/office/drawing/2014/main" id="{8D9B6949-F625-459A-9BA5-B63E4034D511}"/>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grpSp>
        <p:sp>
          <p:nvSpPr>
            <p:cNvPr id="88" name="Rectangle 87">
              <a:extLst>
                <a:ext uri="{FF2B5EF4-FFF2-40B4-BE49-F238E27FC236}">
                  <a16:creationId xmlns:a16="http://schemas.microsoft.com/office/drawing/2014/main" id="{270780A6-C3BC-4B28-B80A-55BDCDAF9BD7}"/>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FBF623C8-468D-4510-B434-5DCDF1CCC938}"/>
                </a:ext>
              </a:extLst>
            </p:cNvPr>
            <p:cNvSpPr/>
            <p:nvPr/>
          </p:nvSpPr>
          <p:spPr>
            <a:xfrm>
              <a:off x="9708339" y="3444110"/>
              <a:ext cx="2299339"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Cloud Provider Manages</a:t>
              </a:r>
            </a:p>
          </p:txBody>
        </p:sp>
        <p:sp>
          <p:nvSpPr>
            <p:cNvPr id="90" name="Rectangle 89">
              <a:extLst>
                <a:ext uri="{FF2B5EF4-FFF2-40B4-BE49-F238E27FC236}">
                  <a16:creationId xmlns:a16="http://schemas.microsoft.com/office/drawing/2014/main" id="{E390420B-4D9D-44C4-90AD-3B99FA80B03B}"/>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You Manage</a:t>
              </a:r>
            </a:p>
          </p:txBody>
        </p:sp>
      </p:grpSp>
    </p:spTree>
    <p:extLst>
      <p:ext uri="{BB962C8B-B14F-4D97-AF65-F5344CB8AC3E}">
        <p14:creationId xmlns:p14="http://schemas.microsoft.com/office/powerpoint/2010/main" val="3820881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Define Infrastructure as a Service (IaaS)</a:t>
            </a:r>
            <a:endParaRPr lang="en-US" sz="3600" dirty="0"/>
          </a:p>
        </p:txBody>
      </p:sp>
      <p:sp>
        <p:nvSpPr>
          <p:cNvPr id="6" name="Text Placeholder 5"/>
          <p:cNvSpPr>
            <a:spLocks noGrp="1"/>
          </p:cNvSpPr>
          <p:nvPr>
            <p:ph type="body" sz="quarter" idx="10"/>
          </p:nvPr>
        </p:nvSpPr>
        <p:spPr>
          <a:xfrm>
            <a:off x="684275" y="2733959"/>
            <a:ext cx="4472941" cy="1936364"/>
          </a:xfrm>
        </p:spPr>
        <p:txBody>
          <a:bodyPr>
            <a:normAutofit lnSpcReduction="10000"/>
          </a:bodyPr>
          <a:lstStyle/>
          <a:p>
            <a:r>
              <a:rPr lang="en-US"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p:txBody>
      </p:sp>
      <p:pic>
        <p:nvPicPr>
          <p:cNvPr id="5" name="Picture 4" descr="IaaS is encompassing the following three icons: Servers and storage, Networking firewalls and security, and Datacenter physical plant and building.">
            <a:extLst>
              <a:ext uri="{FF2B5EF4-FFF2-40B4-BE49-F238E27FC236}">
                <a16:creationId xmlns:a16="http://schemas.microsoft.com/office/drawing/2014/main" id="{37CCC6CC-3378-418A-A85F-803240191429}"/>
              </a:ext>
            </a:extLst>
          </p:cNvPr>
          <p:cNvPicPr>
            <a:picLocks noChangeAspect="1"/>
          </p:cNvPicPr>
          <p:nvPr/>
        </p:nvPicPr>
        <p:blipFill>
          <a:blip r:embed="rId3"/>
          <a:stretch>
            <a:fillRect/>
          </a:stretch>
        </p:blipFill>
        <p:spPr>
          <a:xfrm>
            <a:off x="5361709" y="1298449"/>
            <a:ext cx="6646580" cy="4326677"/>
          </a:xfrm>
          <a:prstGeom prst="rect">
            <a:avLst/>
          </a:prstGeom>
        </p:spPr>
      </p:pic>
    </p:spTree>
    <p:extLst>
      <p:ext uri="{BB962C8B-B14F-4D97-AF65-F5344CB8AC3E}">
        <p14:creationId xmlns:p14="http://schemas.microsoft.com/office/powerpoint/2010/main" val="1278500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Define Platform as a Service (PaaS)</a:t>
            </a:r>
            <a:endParaRPr lang="en-US" sz="3600" dirty="0"/>
          </a:p>
        </p:txBody>
      </p:sp>
      <p:sp>
        <p:nvSpPr>
          <p:cNvPr id="6" name="Text Placeholder 5"/>
          <p:cNvSpPr>
            <a:spLocks noGrp="1"/>
          </p:cNvSpPr>
          <p:nvPr>
            <p:ph type="body" sz="quarter" idx="10"/>
          </p:nvPr>
        </p:nvSpPr>
        <p:spPr>
          <a:xfrm>
            <a:off x="8377427" y="2763194"/>
            <a:ext cx="3814573" cy="2300420"/>
          </a:xfrm>
        </p:spPr>
        <p:txBody>
          <a:bodyPr>
            <a:normAutofit lnSpcReduction="10000"/>
          </a:bodyPr>
          <a:lstStyle/>
          <a:p>
            <a:r>
              <a:rPr lang="en-US" dirty="0">
                <a:latin typeface="Segoe UI Semilight" panose="020B0402040204020203" pitchFamily="34" charset="0"/>
                <a:cs typeface="Segoe UI Semilight" panose="020B0402040204020203" pitchFamily="34" charset="0"/>
              </a:rPr>
              <a:t>Provides environment for building, testing, and deploying software applications; without focusing on managing underlying infrastructure.</a:t>
            </a:r>
          </a:p>
        </p:txBody>
      </p:sp>
      <p:pic>
        <p:nvPicPr>
          <p:cNvPr id="5" name="Picture 4" descr="PaaS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s.">
            <a:extLst>
              <a:ext uri="{FF2B5EF4-FFF2-40B4-BE49-F238E27FC236}">
                <a16:creationId xmlns:a16="http://schemas.microsoft.com/office/drawing/2014/main" id="{762123AF-6EB1-42A3-B858-5CB39542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55" y="2005262"/>
            <a:ext cx="7867149" cy="3407985"/>
          </a:xfrm>
          <a:prstGeom prst="rect">
            <a:avLst/>
          </a:prstGeom>
        </p:spPr>
      </p:pic>
    </p:spTree>
    <p:extLst>
      <p:ext uri="{BB962C8B-B14F-4D97-AF65-F5344CB8AC3E}">
        <p14:creationId xmlns:p14="http://schemas.microsoft.com/office/powerpoint/2010/main" val="2249075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Define Software as a Service (SaaS)</a:t>
            </a:r>
            <a:endParaRPr lang="en-US" sz="3600" dirty="0"/>
          </a:p>
        </p:txBody>
      </p:sp>
      <p:sp>
        <p:nvSpPr>
          <p:cNvPr id="6" name="Text Placeholder 5"/>
          <p:cNvSpPr>
            <a:spLocks noGrp="1"/>
          </p:cNvSpPr>
          <p:nvPr>
            <p:ph type="body" sz="quarter" idx="10"/>
          </p:nvPr>
        </p:nvSpPr>
        <p:spPr>
          <a:xfrm>
            <a:off x="626548" y="5161886"/>
            <a:ext cx="11240774" cy="1331623"/>
          </a:xfrm>
        </p:spPr>
        <p:txBody>
          <a:bodyPr>
            <a:noAutofit/>
          </a:bodyPr>
          <a:lstStyle/>
          <a:p>
            <a:pPr marL="0" indent="0">
              <a:buNone/>
            </a:pPr>
            <a:r>
              <a:rPr lang="en-US" dirty="0">
                <a:latin typeface="Segoe UI Semilight" panose="020B0402040204020203" pitchFamily="34" charset="0"/>
                <a:cs typeface="Segoe UI Semilight" panose="020B0402040204020203" pitchFamily="34" charset="0"/>
              </a:rPr>
              <a:t>Users connect to and use cloud-based apps over the internet: for example, Microsoft Office 365, email, and calendars.</a:t>
            </a:r>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7" name="Picture 6" descr="SaaS encompasses PaaS, which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 The SaaS icon includes all of the PaaS icon and a Hosted applications and apps icon.">
            <a:extLst>
              <a:ext uri="{FF2B5EF4-FFF2-40B4-BE49-F238E27FC236}">
                <a16:creationId xmlns:a16="http://schemas.microsoft.com/office/drawing/2014/main" id="{59190E1F-A53C-40E4-A200-B8E2EC4D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48" y="1010313"/>
            <a:ext cx="10577254" cy="4151573"/>
          </a:xfrm>
          <a:prstGeom prst="rect">
            <a:avLst/>
          </a:prstGeom>
        </p:spPr>
      </p:pic>
    </p:spTree>
    <p:extLst>
      <p:ext uri="{BB962C8B-B14F-4D97-AF65-F5344CB8AC3E}">
        <p14:creationId xmlns:p14="http://schemas.microsoft.com/office/powerpoint/2010/main" val="834699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cloud services</a:t>
            </a:r>
          </a:p>
        </p:txBody>
      </p:sp>
      <p:grpSp>
        <p:nvGrpSpPr>
          <p:cNvPr id="3" name="Group 2" descr="IaaS, PaaS, and SaaS summary slide as described in the student materials.">
            <a:extLst>
              <a:ext uri="{FF2B5EF4-FFF2-40B4-BE49-F238E27FC236}">
                <a16:creationId xmlns:a16="http://schemas.microsoft.com/office/drawing/2014/main" id="{F2FB6FBA-F3C3-4D23-870C-0469CE4C0B6A}"/>
              </a:ext>
            </a:extLst>
          </p:cNvPr>
          <p:cNvGrpSpPr/>
          <p:nvPr/>
        </p:nvGrpSpPr>
        <p:grpSpPr>
          <a:xfrm>
            <a:off x="590183" y="1817491"/>
            <a:ext cx="11015076" cy="4197682"/>
            <a:chOff x="590183" y="1817491"/>
            <a:chExt cx="11015076" cy="4197682"/>
          </a:xfrm>
        </p:grpSpPr>
        <p:sp>
          <p:nvSpPr>
            <p:cNvPr id="4" name="Freeform: Shape 3">
              <a:extLst>
                <a:ext uri="{FF2B5EF4-FFF2-40B4-BE49-F238E27FC236}">
                  <a16:creationId xmlns:a16="http://schemas.microsoft.com/office/drawing/2014/main" id="{38619EF8-DF92-4676-A5AF-F5B37DCBD9A9}"/>
                </a:ext>
              </a:extLst>
            </p:cNvPr>
            <p:cNvSpPr/>
            <p:nvPr/>
          </p:nvSpPr>
          <p:spPr>
            <a:xfrm>
              <a:off x="590183"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0778D4"/>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IaaS</a:t>
              </a:r>
              <a:endParaRPr lang="en-US" sz="2400" kern="1200" dirty="0"/>
            </a:p>
          </p:txBody>
        </p:sp>
        <p:sp>
          <p:nvSpPr>
            <p:cNvPr id="5" name="Freeform: Shape 4">
              <a:extLst>
                <a:ext uri="{FF2B5EF4-FFF2-40B4-BE49-F238E27FC236}">
                  <a16:creationId xmlns:a16="http://schemas.microsoft.com/office/drawing/2014/main" id="{75AF8D57-5E3E-4DC8-9154-318AE3A78CD2}"/>
                </a:ext>
              </a:extLst>
            </p:cNvPr>
            <p:cNvSpPr/>
            <p:nvPr/>
          </p:nvSpPr>
          <p:spPr>
            <a:xfrm>
              <a:off x="590183" y="2843024"/>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The most flexible cloud service.</a:t>
              </a:r>
              <a:endParaRPr lang="en-US" sz="2000" kern="1200" dirty="0"/>
            </a:p>
            <a:p>
              <a:pPr marL="228600" lvl="1" indent="-228600" algn="l" defTabSz="889000">
                <a:lnSpc>
                  <a:spcPct val="90000"/>
                </a:lnSpc>
                <a:spcBef>
                  <a:spcPct val="0"/>
                </a:spcBef>
                <a:spcAft>
                  <a:spcPct val="15000"/>
                </a:spcAft>
                <a:buChar char="•"/>
              </a:pPr>
              <a:r>
                <a:rPr lang="en-IE" sz="2000" kern="1200" baseline="0" dirty="0"/>
                <a:t>You configure and manage the hardware for your application.</a:t>
              </a:r>
              <a:endParaRPr lang="en-US" sz="2000" kern="1200" dirty="0"/>
            </a:p>
          </p:txBody>
        </p:sp>
        <p:sp>
          <p:nvSpPr>
            <p:cNvPr id="7" name="Freeform: Shape 6">
              <a:extLst>
                <a:ext uri="{FF2B5EF4-FFF2-40B4-BE49-F238E27FC236}">
                  <a16:creationId xmlns:a16="http://schemas.microsoft.com/office/drawing/2014/main" id="{5F1701A4-0B59-4BF7-B746-7A63451647CF}"/>
                </a:ext>
              </a:extLst>
            </p:cNvPr>
            <p:cNvSpPr/>
            <p:nvPr/>
          </p:nvSpPr>
          <p:spPr>
            <a:xfrm>
              <a:off x="4417397" y="1817491"/>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50E6FF"/>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PaaS</a:t>
              </a:r>
              <a:endParaRPr lang="en-US" sz="2400" kern="1200" dirty="0"/>
            </a:p>
          </p:txBody>
        </p:sp>
        <p:sp>
          <p:nvSpPr>
            <p:cNvPr id="8" name="Freeform: Shape 7">
              <a:extLst>
                <a:ext uri="{FF2B5EF4-FFF2-40B4-BE49-F238E27FC236}">
                  <a16:creationId xmlns:a16="http://schemas.microsoft.com/office/drawing/2014/main" id="{D64CD360-A1E8-45E5-A5F1-59314F3F648F}"/>
                </a:ext>
              </a:extLst>
            </p:cNvPr>
            <p:cNvSpPr/>
            <p:nvPr/>
          </p:nvSpPr>
          <p:spPr>
            <a:xfrm>
              <a:off x="4417397" y="2843024"/>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Focus on application development.</a:t>
              </a:r>
              <a:endParaRPr lang="en-US" sz="2000" kern="1200" dirty="0"/>
            </a:p>
            <a:p>
              <a:pPr marL="228600" lvl="1" indent="-228600" algn="l" defTabSz="889000">
                <a:lnSpc>
                  <a:spcPct val="90000"/>
                </a:lnSpc>
                <a:spcBef>
                  <a:spcPct val="0"/>
                </a:spcBef>
                <a:spcAft>
                  <a:spcPct val="15000"/>
                </a:spcAft>
                <a:buChar char="•"/>
              </a:pPr>
              <a:r>
                <a:rPr lang="en-IE" sz="2000" kern="1200" baseline="0" dirty="0"/>
                <a:t>Platform management is handled by the cloud provider.</a:t>
              </a:r>
              <a:endParaRPr lang="en-US" sz="2000" kern="1200" dirty="0"/>
            </a:p>
          </p:txBody>
        </p:sp>
        <p:sp>
          <p:nvSpPr>
            <p:cNvPr id="9" name="Freeform: Shape 8">
              <a:extLst>
                <a:ext uri="{FF2B5EF4-FFF2-40B4-BE49-F238E27FC236}">
                  <a16:creationId xmlns:a16="http://schemas.microsoft.com/office/drawing/2014/main" id="{52219E70-4BD9-4638-9851-29E5465391C6}"/>
                </a:ext>
              </a:extLst>
            </p:cNvPr>
            <p:cNvSpPr/>
            <p:nvPr/>
          </p:nvSpPr>
          <p:spPr>
            <a:xfrm>
              <a:off x="8244611"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1A1A1A"/>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SaaS</a:t>
              </a:r>
              <a:endParaRPr lang="en-US" sz="2400" kern="1200" dirty="0"/>
            </a:p>
          </p:txBody>
        </p:sp>
        <p:sp>
          <p:nvSpPr>
            <p:cNvPr id="10" name="Freeform: Shape 9">
              <a:extLst>
                <a:ext uri="{FF2B5EF4-FFF2-40B4-BE49-F238E27FC236}">
                  <a16:creationId xmlns:a16="http://schemas.microsoft.com/office/drawing/2014/main" id="{08B6DD88-F421-4790-9F03-2B9A43811666}"/>
                </a:ext>
              </a:extLst>
            </p:cNvPr>
            <p:cNvSpPr/>
            <p:nvPr/>
          </p:nvSpPr>
          <p:spPr>
            <a:xfrm>
              <a:off x="8248054" y="2865120"/>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Pay-as-you-go pricing model.</a:t>
              </a:r>
              <a:endParaRPr lang="en-US" sz="2000" kern="1200" dirty="0"/>
            </a:p>
            <a:p>
              <a:pPr marL="228600" lvl="1" indent="-228600" algn="l" defTabSz="889000">
                <a:lnSpc>
                  <a:spcPct val="90000"/>
                </a:lnSpc>
                <a:spcBef>
                  <a:spcPct val="0"/>
                </a:spcBef>
                <a:spcAft>
                  <a:spcPct val="15000"/>
                </a:spcAft>
                <a:buChar char="•"/>
              </a:pPr>
              <a:r>
                <a:rPr lang="en-IE" sz="2000" kern="1200" baseline="0" dirty="0"/>
                <a:t>Users pay for the software they use on a subscription model.</a:t>
              </a:r>
              <a:endParaRPr lang="en-US" sz="2000" kern="1200" dirty="0"/>
            </a:p>
          </p:txBody>
        </p:sp>
      </p:grpSp>
    </p:spTree>
    <p:extLst>
      <p:ext uri="{BB962C8B-B14F-4D97-AF65-F5344CB8AC3E}">
        <p14:creationId xmlns:p14="http://schemas.microsoft.com/office/powerpoint/2010/main" val="2868144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Discuss why cloud services</a:t>
            </a:r>
          </a:p>
        </p:txBody>
      </p:sp>
    </p:spTree>
    <p:extLst>
      <p:ext uri="{BB962C8B-B14F-4D97-AF65-F5344CB8AC3E}">
        <p14:creationId xmlns:p14="http://schemas.microsoft.com/office/powerpoint/2010/main" val="1726149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922741"/>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Why Cloud</a:t>
            </a:r>
          </a:p>
          <a:p>
            <a:pPr marL="560241" lvl="1" indent="-336145">
              <a:buFont typeface="Arial" panose="020B0604020202020204" pitchFamily="34" charset="0"/>
              <a:buChar char="•"/>
            </a:pPr>
            <a:r>
              <a:rPr lang="en-US" dirty="0"/>
              <a:t>Definition of cloud computing</a:t>
            </a:r>
          </a:p>
          <a:p>
            <a:pPr marL="560241" lvl="1" indent="-336145">
              <a:buFont typeface="Arial" panose="020B0604020202020204" pitchFamily="34" charset="0"/>
              <a:buChar char="•"/>
            </a:pPr>
            <a:r>
              <a:rPr lang="en-US" dirty="0"/>
              <a:t>Benefits of the cloud</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Cloud Models</a:t>
            </a:r>
          </a:p>
          <a:p>
            <a:pPr marL="560241" lvl="1" indent="-336145">
              <a:buFont typeface="Arial" panose="020B0604020202020204" pitchFamily="34" charset="0"/>
              <a:buChar char="•"/>
            </a:pPr>
            <a:r>
              <a:rPr lang="en-US" dirty="0"/>
              <a:t>Public, Private, and Hybrid cloud</a:t>
            </a:r>
          </a:p>
          <a:p>
            <a:pPr marL="560241" lvl="1" indent="-336145">
              <a:buFont typeface="Arial" panose="020B0604020202020204" pitchFamily="34" charset="0"/>
              <a:buChar char="•"/>
            </a:pPr>
            <a:r>
              <a:rPr lang="en-US" dirty="0"/>
              <a:t>Choosing the best for you</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Cloud Services</a:t>
            </a:r>
          </a:p>
          <a:p>
            <a:pPr marL="560241" lvl="1" indent="-336145">
              <a:buFont typeface="Arial" panose="020B0604020202020204" pitchFamily="34" charset="0"/>
              <a:buChar char="•"/>
            </a:pPr>
            <a:r>
              <a:rPr lang="en-US" dirty="0"/>
              <a:t>IaaS, PaaS, and SaaS</a:t>
            </a:r>
          </a:p>
          <a:p>
            <a:pPr marL="560241" lvl="1" indent="-336145">
              <a:buFont typeface="Arial" panose="020B0604020202020204" pitchFamily="34" charset="0"/>
              <a:buChar char="•"/>
            </a:pPr>
            <a:r>
              <a:rPr lang="en-US" dirty="0"/>
              <a:t>Sharing responsibility</a:t>
            </a:r>
          </a:p>
        </p:txBody>
      </p:sp>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378" y="2495085"/>
            <a:ext cx="7297625" cy="4348327"/>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E0BE-A8C6-4FFB-B306-6863848183C9}"/>
              </a:ext>
            </a:extLst>
          </p:cNvPr>
          <p:cNvSpPr>
            <a:spLocks noGrp="1"/>
          </p:cNvSpPr>
          <p:nvPr>
            <p:ph type="title"/>
          </p:nvPr>
        </p:nvSpPr>
        <p:spPr/>
        <p:txBody>
          <a:bodyPr/>
          <a:lstStyle/>
          <a:p>
            <a:r>
              <a:rPr lang="en-US" dirty="0"/>
              <a:t>Summary – Explore Types of Cloud Services</a:t>
            </a:r>
          </a:p>
        </p:txBody>
      </p:sp>
      <p:sp>
        <p:nvSpPr>
          <p:cNvPr id="3" name="Text Placeholder 2">
            <a:extLst>
              <a:ext uri="{FF2B5EF4-FFF2-40B4-BE49-F238E27FC236}">
                <a16:creationId xmlns:a16="http://schemas.microsoft.com/office/drawing/2014/main" id="{6FA86BFF-D0E2-4440-A9CC-B7426E45487A}"/>
              </a:ext>
            </a:extLst>
          </p:cNvPr>
          <p:cNvSpPr>
            <a:spLocks noGrp="1"/>
          </p:cNvSpPr>
          <p:nvPr>
            <p:ph type="body" sz="quarter" idx="10"/>
          </p:nvPr>
        </p:nvSpPr>
        <p:spPr>
          <a:xfrm>
            <a:off x="584200" y="1435497"/>
            <a:ext cx="11018520" cy="1945148"/>
          </a:xfrm>
        </p:spPr>
        <p:txBody>
          <a:bodyPr/>
          <a:lstStyle/>
          <a:p>
            <a:pPr marL="0" indent="0">
              <a:buNone/>
            </a:pPr>
            <a:r>
              <a:rPr lang="en-US" sz="2000" b="0" dirty="0">
                <a:solidFill>
                  <a:srgbClr val="000000"/>
                </a:solidFill>
                <a:effectLst/>
                <a:latin typeface="+mn-lt"/>
                <a:cs typeface="Calibri" panose="020F0502020204030204" pitchFamily="34" charset="0"/>
              </a:rPr>
              <a:t>In this module, you've learned about how you can build your cloud solutions in different ways, and that you share responsibility with your cloud provider on who maintains and secures your solutions:</a:t>
            </a:r>
          </a:p>
          <a:p>
            <a:endParaRPr lang="en-US" sz="1800" b="0" dirty="0">
              <a:solidFill>
                <a:srgbClr val="000000"/>
              </a:solidFill>
              <a:effectLst/>
              <a:latin typeface="+mn-lt"/>
              <a:cs typeface="Calibri" panose="020F0502020204030204" pitchFamily="34" charset="0"/>
            </a:endParaRPr>
          </a:p>
          <a:p>
            <a:pPr marL="285750" indent="-285750">
              <a:buFont typeface="Arial" panose="020B0604020202020204" pitchFamily="34" charset="0"/>
              <a:buChar char="•"/>
            </a:pPr>
            <a:r>
              <a:rPr lang="en-US" sz="1800" b="0" dirty="0">
                <a:solidFill>
                  <a:srgbClr val="000000"/>
                </a:solidFill>
                <a:effectLst/>
                <a:latin typeface="+mn-lt"/>
                <a:ea typeface="Cambria" panose="02040503050406030204" pitchFamily="18" charset="0"/>
                <a:cs typeface="Calibri" panose="020F0502020204030204" pitchFamily="34" charset="0"/>
              </a:rPr>
              <a:t>Discuss the Shared Responsibility Model</a:t>
            </a:r>
          </a:p>
          <a:p>
            <a:pPr marL="285750" indent="-285750">
              <a:buFont typeface="Arial" panose="020B0604020202020204" pitchFamily="34" charset="0"/>
              <a:buChar char="•"/>
            </a:pPr>
            <a:r>
              <a:rPr lang="en-US" sz="1800" b="0" dirty="0">
                <a:solidFill>
                  <a:srgbClr val="000000"/>
                </a:solidFill>
                <a:effectLst/>
                <a:latin typeface="+mn-lt"/>
                <a:ea typeface="Cambria" panose="02040503050406030204" pitchFamily="18" charset="0"/>
                <a:cs typeface="Calibri" panose="020F0502020204030204" pitchFamily="34" charset="0"/>
              </a:rPr>
              <a:t>Review IaaS, PaaS, and SaaS cloud models</a:t>
            </a:r>
          </a:p>
          <a:p>
            <a:pPr marL="285750" indent="-285750">
              <a:buFont typeface="Arial" panose="020B0604020202020204" pitchFamily="34" charset="0"/>
              <a:buChar char="•"/>
            </a:pPr>
            <a:r>
              <a:rPr lang="en-US" sz="1800" b="0" dirty="0">
                <a:solidFill>
                  <a:srgbClr val="000000"/>
                </a:solidFill>
                <a:effectLst/>
                <a:latin typeface="+mn-lt"/>
                <a:ea typeface="Cambria" panose="02040503050406030204" pitchFamily="18" charset="0"/>
                <a:cs typeface="Calibri" panose="020F0502020204030204" pitchFamily="34" charset="0"/>
              </a:rPr>
              <a:t>Decide which cloud services is best for you</a:t>
            </a:r>
          </a:p>
        </p:txBody>
      </p:sp>
    </p:spTree>
    <p:extLst>
      <p:ext uri="{BB962C8B-B14F-4D97-AF65-F5344CB8AC3E}">
        <p14:creationId xmlns:p14="http://schemas.microsoft.com/office/powerpoint/2010/main" val="4206770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Learning Path review</a:t>
            </a:r>
          </a:p>
        </p:txBody>
      </p:sp>
    </p:spTree>
    <p:extLst>
      <p:ext uri="{BB962C8B-B14F-4D97-AF65-F5344CB8AC3E}">
        <p14:creationId xmlns:p14="http://schemas.microsoft.com/office/powerpoint/2010/main" val="526492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Module: Discuss why cloud services?</a:t>
            </a:r>
            <a:endParaRPr lang="en-US" dirty="0"/>
          </a:p>
        </p:txBody>
      </p:sp>
      <p:grpSp>
        <p:nvGrpSpPr>
          <p:cNvPr id="6" name="Group 5">
            <a:extLst>
              <a:ext uri="{FF2B5EF4-FFF2-40B4-BE49-F238E27FC236}">
                <a16:creationId xmlns:a16="http://schemas.microsoft.com/office/drawing/2014/main" id="{5EAEEF37-E368-4D71-9F3A-E953360FECE4}"/>
              </a:ext>
            </a:extLst>
          </p:cNvPr>
          <p:cNvGrpSpPr/>
          <p:nvPr/>
        </p:nvGrpSpPr>
        <p:grpSpPr>
          <a:xfrm>
            <a:off x="2951864" y="5373259"/>
            <a:ext cx="1462820" cy="687662"/>
            <a:chOff x="2951864" y="5373259"/>
            <a:chExt cx="1462820" cy="687662"/>
          </a:xfrm>
        </p:grpSpPr>
        <p:pic>
          <p:nvPicPr>
            <p:cNvPr id="3" name="Picture 2">
              <a:hlinkClick r:id="rId3"/>
              <a:extLst>
                <a:ext uri="{FF2B5EF4-FFF2-40B4-BE49-F238E27FC236}">
                  <a16:creationId xmlns:a16="http://schemas.microsoft.com/office/drawing/2014/main" id="{5E41D676-21C7-4AB1-9E3A-256D117AF5DA}"/>
                </a:ext>
              </a:extLst>
            </p:cNvPr>
            <p:cNvPicPr>
              <a:picLocks noChangeAspect="1"/>
            </p:cNvPicPr>
            <p:nvPr/>
          </p:nvPicPr>
          <p:blipFill>
            <a:blip r:embed="rId4"/>
            <a:stretch>
              <a:fillRect/>
            </a:stretch>
          </p:blipFill>
          <p:spPr>
            <a:xfrm>
              <a:off x="2951864" y="5373259"/>
              <a:ext cx="1462820" cy="511911"/>
            </a:xfrm>
            <a:prstGeom prst="rect">
              <a:avLst/>
            </a:prstGeom>
          </p:spPr>
        </p:pic>
        <p:pic>
          <p:nvPicPr>
            <p:cNvPr id="5" name="Graphic 4" descr="Cursor">
              <a:extLst>
                <a:ext uri="{FF2B5EF4-FFF2-40B4-BE49-F238E27FC236}">
                  <a16:creationId xmlns:a16="http://schemas.microsoft.com/office/drawing/2014/main" id="{8FCB9644-706A-46EC-AEC4-9631A8EB38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7316" y="5709418"/>
              <a:ext cx="351503" cy="351503"/>
            </a:xfrm>
            <a:prstGeom prst="rect">
              <a:avLst/>
            </a:prstGeom>
          </p:spPr>
        </p:pic>
      </p:grpSp>
    </p:spTree>
    <p:extLst>
      <p:ext uri="{BB962C8B-B14F-4D97-AF65-F5344CB8AC3E}">
        <p14:creationId xmlns:p14="http://schemas.microsoft.com/office/powerpoint/2010/main" val="3339203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4A1E-9B39-4102-90D2-6D0C65462EE3}"/>
              </a:ext>
            </a:extLst>
          </p:cNvPr>
          <p:cNvSpPr>
            <a:spLocks noGrp="1"/>
          </p:cNvSpPr>
          <p:nvPr>
            <p:ph type="title"/>
          </p:nvPr>
        </p:nvSpPr>
        <p:spPr>
          <a:xfrm>
            <a:off x="588263" y="457200"/>
            <a:ext cx="11018520" cy="1107996"/>
          </a:xfrm>
        </p:spPr>
        <p:txBody>
          <a:bodyPr/>
          <a:lstStyle/>
          <a:p>
            <a:r>
              <a:rPr lang="en-US" dirty="0"/>
              <a:t>Discuss Why Cloud Services</a:t>
            </a:r>
            <a:br>
              <a:rPr lang="en-US" dirty="0"/>
            </a:br>
            <a:r>
              <a:rPr lang="en-US" dirty="0">
                <a:solidFill>
                  <a:srgbClr val="0778D4"/>
                </a:solidFill>
              </a:rPr>
              <a:t>Introduction</a:t>
            </a:r>
          </a:p>
        </p:txBody>
      </p:sp>
      <p:sp>
        <p:nvSpPr>
          <p:cNvPr id="3" name="Text Placeholder 5">
            <a:extLst>
              <a:ext uri="{FF2B5EF4-FFF2-40B4-BE49-F238E27FC236}">
                <a16:creationId xmlns:a16="http://schemas.microsoft.com/office/drawing/2014/main" id="{7B5DCE3F-7502-4B21-97BD-2E95BED928CF}"/>
              </a:ext>
            </a:extLst>
          </p:cNvPr>
          <p:cNvSpPr txBox="1">
            <a:spLocks/>
          </p:cNvSpPr>
          <p:nvPr/>
        </p:nvSpPr>
        <p:spPr>
          <a:xfrm>
            <a:off x="588263" y="2958370"/>
            <a:ext cx="11018520" cy="257719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b="0" i="0" dirty="0">
                <a:effectLst/>
                <a:latin typeface="Segoe UI" panose="020B0502040204020203" pitchFamily="34" charset="0"/>
              </a:rPr>
              <a:t>Learning Objectives:</a:t>
            </a:r>
          </a:p>
          <a:p>
            <a:pPr marL="0" indent="0" algn="l">
              <a:buNone/>
            </a:pPr>
            <a:endParaRPr lang="en-US" b="0" i="0" dirty="0">
              <a:effectLst/>
              <a:latin typeface="Segoe UI" panose="020B0502040204020203" pitchFamily="34" charset="0"/>
            </a:endParaRPr>
          </a:p>
          <a:p>
            <a:pPr algn="l">
              <a:buFont typeface="Arial" panose="020B0604020202020204" pitchFamily="34" charset="0"/>
              <a:buChar char="•"/>
            </a:pPr>
            <a:r>
              <a:rPr lang="en-US" b="0" i="0" dirty="0">
                <a:effectLst/>
                <a:latin typeface="Segoe UI" panose="020B0502040204020203" pitchFamily="34" charset="0"/>
              </a:rPr>
              <a:t>Explore common cloud computing services</a:t>
            </a:r>
          </a:p>
          <a:p>
            <a:pPr algn="l">
              <a:buFont typeface="Arial" panose="020B0604020202020204" pitchFamily="34" charset="0"/>
              <a:buChar char="•"/>
            </a:pPr>
            <a:r>
              <a:rPr lang="en-US" b="0" i="0" dirty="0">
                <a:effectLst/>
                <a:latin typeface="Segoe UI" panose="020B0502040204020203" pitchFamily="34" charset="0"/>
              </a:rPr>
              <a:t>Explore the benefits of cloud computing</a:t>
            </a:r>
          </a:p>
        </p:txBody>
      </p:sp>
    </p:spTree>
    <p:extLst>
      <p:ext uri="{BB962C8B-B14F-4D97-AF65-F5344CB8AC3E}">
        <p14:creationId xmlns:p14="http://schemas.microsoft.com/office/powerpoint/2010/main" val="3917446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p:txBody>
          <a:bodyPr/>
          <a:lstStyle/>
          <a:p>
            <a:r>
              <a:rPr lang="en-US" dirty="0"/>
              <a:t>Define cloud computing</a:t>
            </a:r>
          </a:p>
        </p:txBody>
      </p:sp>
      <p:sp>
        <p:nvSpPr>
          <p:cNvPr id="4" name="Rectangle 3">
            <a:extLst>
              <a:ext uri="{FF2B5EF4-FFF2-40B4-BE49-F238E27FC236}">
                <a16:creationId xmlns:a16="http://schemas.microsoft.com/office/drawing/2014/main" id="{648A27BE-45BA-4D54-8F33-1F16755FEDD8}"/>
              </a:ext>
            </a:extLst>
          </p:cNvPr>
          <p:cNvSpPr/>
          <p:nvPr/>
        </p:nvSpPr>
        <p:spPr>
          <a:xfrm>
            <a:off x="7493713" y="5821373"/>
            <a:ext cx="4455042" cy="830997"/>
          </a:xfrm>
          <a:prstGeom prst="rect">
            <a:avLst/>
          </a:prstGeom>
        </p:spPr>
        <p:txBody>
          <a:bodyPr wrap="square">
            <a:spAutoFit/>
          </a:bodyPr>
          <a:lstStyle/>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Cloud providers include Microsoft, Amazon, and Google</a:t>
            </a:r>
            <a:endParaRPr lang="en-US" sz="2000" dirty="0">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CD1AB628-9256-44D4-90F8-1AF10C8C16E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08071" y="4242657"/>
            <a:ext cx="2800350" cy="1415534"/>
          </a:xfrm>
          <a:prstGeom prst="rect">
            <a:avLst/>
          </a:prstGeom>
        </p:spPr>
      </p:pic>
      <p:pic>
        <p:nvPicPr>
          <p:cNvPr id="7" name="Picture 6" descr="Icon representing racks of servers for compute.">
            <a:extLst>
              <a:ext uri="{FF2B5EF4-FFF2-40B4-BE49-F238E27FC236}">
                <a16:creationId xmlns:a16="http://schemas.microsoft.com/office/drawing/2014/main" id="{33340F44-3C2F-4781-992A-77C5A005E12D}"/>
              </a:ext>
            </a:extLst>
          </p:cNvPr>
          <p:cNvPicPr>
            <a:picLocks noChangeAspect="1"/>
          </p:cNvPicPr>
          <p:nvPr/>
        </p:nvPicPr>
        <p:blipFill>
          <a:blip r:embed="rId4"/>
          <a:stretch>
            <a:fillRect/>
          </a:stretch>
        </p:blipFill>
        <p:spPr>
          <a:xfrm>
            <a:off x="702347" y="1370200"/>
            <a:ext cx="1630683" cy="1630683"/>
          </a:xfrm>
          <a:prstGeom prst="rect">
            <a:avLst/>
          </a:prstGeom>
        </p:spPr>
      </p:pic>
      <p:pic>
        <p:nvPicPr>
          <p:cNvPr id="9" name="Picture 8" descr="Picture of an hourglass representing analyzing data.">
            <a:extLst>
              <a:ext uri="{FF2B5EF4-FFF2-40B4-BE49-F238E27FC236}">
                <a16:creationId xmlns:a16="http://schemas.microsoft.com/office/drawing/2014/main" id="{F800608F-3CA4-40F4-AE1D-CC5F502BA252}"/>
              </a:ext>
            </a:extLst>
          </p:cNvPr>
          <p:cNvPicPr>
            <a:picLocks noChangeAspect="1"/>
          </p:cNvPicPr>
          <p:nvPr/>
        </p:nvPicPr>
        <p:blipFill>
          <a:blip r:embed="rId5"/>
          <a:stretch>
            <a:fillRect/>
          </a:stretch>
        </p:blipFill>
        <p:spPr>
          <a:xfrm>
            <a:off x="5009914" y="4239609"/>
            <a:ext cx="1630683" cy="1630683"/>
          </a:xfrm>
          <a:prstGeom prst="rect">
            <a:avLst/>
          </a:prstGeom>
        </p:spPr>
      </p:pic>
      <p:pic>
        <p:nvPicPr>
          <p:cNvPr id="11" name="Picture 10" descr="Picture of two arrows showing data flowing on a network.">
            <a:extLst>
              <a:ext uri="{FF2B5EF4-FFF2-40B4-BE49-F238E27FC236}">
                <a16:creationId xmlns:a16="http://schemas.microsoft.com/office/drawing/2014/main" id="{02B92773-4290-4513-B946-16B1513DED64}"/>
              </a:ext>
            </a:extLst>
          </p:cNvPr>
          <p:cNvPicPr>
            <a:picLocks noChangeAspect="1"/>
          </p:cNvPicPr>
          <p:nvPr/>
        </p:nvPicPr>
        <p:blipFill>
          <a:blip r:embed="rId6"/>
          <a:stretch>
            <a:fillRect/>
          </a:stretch>
        </p:blipFill>
        <p:spPr>
          <a:xfrm>
            <a:off x="873613" y="4242657"/>
            <a:ext cx="1627635" cy="1627635"/>
          </a:xfrm>
          <a:prstGeom prst="rect">
            <a:avLst/>
          </a:prstGeom>
        </p:spPr>
      </p:pic>
      <p:pic>
        <p:nvPicPr>
          <p:cNvPr id="13" name="Picture 12" descr="Bar graphic representing data being stored on cloud servers">
            <a:extLst>
              <a:ext uri="{FF2B5EF4-FFF2-40B4-BE49-F238E27FC236}">
                <a16:creationId xmlns:a16="http://schemas.microsoft.com/office/drawing/2014/main" id="{2FF87E67-F478-46C7-9079-5444D924DE37}"/>
              </a:ext>
            </a:extLst>
          </p:cNvPr>
          <p:cNvPicPr>
            <a:picLocks noChangeAspect="1"/>
          </p:cNvPicPr>
          <p:nvPr/>
        </p:nvPicPr>
        <p:blipFill>
          <a:blip r:embed="rId7"/>
          <a:stretch>
            <a:fillRect/>
          </a:stretch>
        </p:blipFill>
        <p:spPr>
          <a:xfrm>
            <a:off x="4836374" y="1389884"/>
            <a:ext cx="1627635" cy="1630683"/>
          </a:xfrm>
          <a:prstGeom prst="rect">
            <a:avLst/>
          </a:prstGeom>
        </p:spPr>
      </p:pic>
      <p:sp>
        <p:nvSpPr>
          <p:cNvPr id="16" name="TextBox 15">
            <a:extLst>
              <a:ext uri="{FF2B5EF4-FFF2-40B4-BE49-F238E27FC236}">
                <a16:creationId xmlns:a16="http://schemas.microsoft.com/office/drawing/2014/main" id="{2A7843A0-89A7-486D-A6B8-864A8FC1C48F}"/>
              </a:ext>
            </a:extLst>
          </p:cNvPr>
          <p:cNvSpPr txBox="1"/>
          <p:nvPr/>
        </p:nvSpPr>
        <p:spPr>
          <a:xfrm>
            <a:off x="702347" y="3000883"/>
            <a:ext cx="16236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Compute</a:t>
            </a:r>
          </a:p>
        </p:txBody>
      </p:sp>
      <p:sp>
        <p:nvSpPr>
          <p:cNvPr id="18" name="TextBox 17">
            <a:extLst>
              <a:ext uri="{FF2B5EF4-FFF2-40B4-BE49-F238E27FC236}">
                <a16:creationId xmlns:a16="http://schemas.microsoft.com/office/drawing/2014/main" id="{88AC3FF1-C8A8-46C4-833A-19652E931BE7}"/>
              </a:ext>
            </a:extLst>
          </p:cNvPr>
          <p:cNvSpPr txBox="1"/>
          <p:nvPr/>
        </p:nvSpPr>
        <p:spPr>
          <a:xfrm>
            <a:off x="4836374" y="3073214"/>
            <a:ext cx="14117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a:t>
            </a:r>
          </a:p>
        </p:txBody>
      </p:sp>
      <p:sp>
        <p:nvSpPr>
          <p:cNvPr id="20" name="TextBox 19">
            <a:extLst>
              <a:ext uri="{FF2B5EF4-FFF2-40B4-BE49-F238E27FC236}">
                <a16:creationId xmlns:a16="http://schemas.microsoft.com/office/drawing/2014/main" id="{E0D80EA6-5DB4-4D33-8FB5-68AC1495B8CA}"/>
              </a:ext>
            </a:extLst>
          </p:cNvPr>
          <p:cNvSpPr txBox="1"/>
          <p:nvPr/>
        </p:nvSpPr>
        <p:spPr>
          <a:xfrm>
            <a:off x="729712" y="5922939"/>
            <a:ext cx="19586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Networking</a:t>
            </a:r>
          </a:p>
        </p:txBody>
      </p:sp>
      <p:sp>
        <p:nvSpPr>
          <p:cNvPr id="22" name="TextBox 21">
            <a:extLst>
              <a:ext uri="{FF2B5EF4-FFF2-40B4-BE49-F238E27FC236}">
                <a16:creationId xmlns:a16="http://schemas.microsoft.com/office/drawing/2014/main" id="{7FC1E34E-894B-4744-A231-D8B51D64A75A}"/>
              </a:ext>
            </a:extLst>
          </p:cNvPr>
          <p:cNvSpPr txBox="1"/>
          <p:nvPr/>
        </p:nvSpPr>
        <p:spPr>
          <a:xfrm>
            <a:off x="5013430" y="5922939"/>
            <a:ext cx="15772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Analytics</a:t>
            </a:r>
          </a:p>
        </p:txBody>
      </p:sp>
    </p:spTree>
    <p:extLst>
      <p:ext uri="{BB962C8B-B14F-4D97-AF65-F5344CB8AC3E}">
        <p14:creationId xmlns:p14="http://schemas.microsoft.com/office/powerpoint/2010/main" val="2679083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462D-9FCC-4A3D-9B54-215D9B5EC649}"/>
              </a:ext>
            </a:extLst>
          </p:cNvPr>
          <p:cNvSpPr>
            <a:spLocks noGrp="1"/>
          </p:cNvSpPr>
          <p:nvPr>
            <p:ph type="title"/>
          </p:nvPr>
        </p:nvSpPr>
        <p:spPr/>
        <p:txBody>
          <a:bodyPr/>
          <a:lstStyle/>
          <a:p>
            <a:r>
              <a:rPr lang="en-US" dirty="0"/>
              <a:t>Try This Exercise</a:t>
            </a:r>
          </a:p>
        </p:txBody>
      </p:sp>
      <p:sp>
        <p:nvSpPr>
          <p:cNvPr id="3" name="Text Placeholder 2">
            <a:extLst>
              <a:ext uri="{FF2B5EF4-FFF2-40B4-BE49-F238E27FC236}">
                <a16:creationId xmlns:a16="http://schemas.microsoft.com/office/drawing/2014/main" id="{7D4F3B4C-29AD-4C85-82A5-834F4D2E691A}"/>
              </a:ext>
            </a:extLst>
          </p:cNvPr>
          <p:cNvSpPr>
            <a:spLocks noGrp="1"/>
          </p:cNvSpPr>
          <p:nvPr>
            <p:ph type="body" sz="quarter" idx="10"/>
          </p:nvPr>
        </p:nvSpPr>
        <p:spPr>
          <a:xfrm>
            <a:off x="584200" y="1435497"/>
            <a:ext cx="11018520" cy="4124206"/>
          </a:xfrm>
        </p:spPr>
        <p:txBody>
          <a:bodyPr/>
          <a:lstStyle/>
          <a:p>
            <a:pPr algn="l">
              <a:buFont typeface="+mj-lt"/>
              <a:buAutoNum type="arabicPeriod"/>
            </a:pPr>
            <a:r>
              <a:rPr lang="en-US" b="0" i="0" dirty="0">
                <a:effectLst/>
                <a:latin typeface="Segoe UI" panose="020B0502040204020203" pitchFamily="34" charset="0"/>
              </a:rPr>
              <a:t> Open a browser.</a:t>
            </a:r>
          </a:p>
          <a:p>
            <a:pPr algn="l">
              <a:buFont typeface="+mj-lt"/>
              <a:buAutoNum type="arabicPeriod"/>
            </a:pPr>
            <a:r>
              <a:rPr lang="en-US" b="0" i="0" dirty="0">
                <a:effectLst/>
                <a:latin typeface="Segoe UI" panose="020B0502040204020203" pitchFamily="34" charset="0"/>
              </a:rPr>
              <a:t> Enter the URL </a:t>
            </a:r>
            <a:r>
              <a:rPr lang="en-US" b="0" i="0" u="none" strike="noStrike" dirty="0">
                <a:effectLst/>
                <a:latin typeface="Segoe UI" panose="020B0502040204020203" pitchFamily="34" charset="0"/>
                <a:hlinkClick r:id="rId2"/>
              </a:rPr>
              <a:t>www.portal.azure.com</a:t>
            </a:r>
            <a:r>
              <a:rPr lang="en-US" b="0" i="0" dirty="0">
                <a:effectLst/>
                <a:latin typeface="Segoe UI" panose="020B0502040204020203" pitchFamily="34" charset="0"/>
              </a:rPr>
              <a:t> </a:t>
            </a:r>
          </a:p>
          <a:p>
            <a:pPr algn="l">
              <a:buFont typeface="+mj-lt"/>
              <a:buAutoNum type="arabicPeriod"/>
            </a:pPr>
            <a:r>
              <a:rPr lang="en-US" b="0" i="0" dirty="0">
                <a:effectLst/>
                <a:latin typeface="Segoe UI" panose="020B0502040204020203" pitchFamily="34" charset="0"/>
              </a:rPr>
              <a:t> Take a few minutes and look at the site.</a:t>
            </a:r>
          </a:p>
          <a:p>
            <a:pPr algn="l">
              <a:buFont typeface="+mj-lt"/>
              <a:buAutoNum type="arabicPeriod"/>
            </a:pPr>
            <a:r>
              <a:rPr lang="en-US" b="0" i="0" dirty="0">
                <a:effectLst/>
                <a:latin typeface="Segoe UI" panose="020B0502040204020203" pitchFamily="34" charset="0"/>
              </a:rPr>
              <a:t> Can you find:</a:t>
            </a:r>
          </a:p>
          <a:p>
            <a:pPr marL="742950" lvl="1" indent="-285750" algn="l">
              <a:buFont typeface="+mj-lt"/>
              <a:buAutoNum type="arabicPeriod"/>
            </a:pPr>
            <a:r>
              <a:rPr lang="en-US" b="0" i="0" dirty="0">
                <a:effectLst/>
                <a:latin typeface="Segoe UI" panose="020B0502040204020203" pitchFamily="34" charset="0"/>
              </a:rPr>
              <a:t>where to create a resource like a Virtual Machine?</a:t>
            </a:r>
          </a:p>
          <a:p>
            <a:pPr marL="742950" lvl="1" indent="-285750" algn="l">
              <a:buFont typeface="+mj-lt"/>
              <a:buAutoNum type="arabicPeriod"/>
            </a:pPr>
            <a:r>
              <a:rPr lang="en-US" b="0" i="0" dirty="0">
                <a:effectLst/>
                <a:latin typeface="Segoe UI" panose="020B0502040204020203" pitchFamily="34" charset="0"/>
              </a:rPr>
              <a:t>how to launch your Dashboard to see what resources you have?</a:t>
            </a:r>
          </a:p>
          <a:p>
            <a:pPr marL="742950" lvl="1" indent="-285750" algn="l">
              <a:buFont typeface="+mj-lt"/>
              <a:buAutoNum type="arabicPeriod"/>
            </a:pPr>
            <a:r>
              <a:rPr lang="en-US" b="0" i="0" dirty="0">
                <a:effectLst/>
                <a:latin typeface="Segoe UI" panose="020B0502040204020203" pitchFamily="34" charset="0"/>
              </a:rPr>
              <a:t>where Microsoft Learn training site is linked right into Azure to help you learn?</a:t>
            </a:r>
          </a:p>
          <a:p>
            <a:pPr algn="l">
              <a:buFont typeface="+mj-lt"/>
              <a:buAutoNum type="arabicPeriod"/>
            </a:pPr>
            <a:r>
              <a:rPr lang="en-US" b="0" i="0" dirty="0">
                <a:effectLst/>
                <a:latin typeface="Segoe UI" panose="020B0502040204020203" pitchFamily="34" charset="0"/>
              </a:rPr>
              <a:t> Close your browser.</a:t>
            </a:r>
          </a:p>
          <a:p>
            <a:pPr marL="0" indent="0">
              <a:buNone/>
            </a:pPr>
            <a:endParaRPr lang="en-US" dirty="0"/>
          </a:p>
        </p:txBody>
      </p:sp>
    </p:spTree>
    <p:extLst>
      <p:ext uri="{BB962C8B-B14F-4D97-AF65-F5344CB8AC3E}">
        <p14:creationId xmlns:p14="http://schemas.microsoft.com/office/powerpoint/2010/main" val="1938457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key cloud concepts</a:t>
            </a:r>
          </a:p>
        </p:txBody>
      </p:sp>
      <p:sp>
        <p:nvSpPr>
          <p:cNvPr id="4" name="Rectangle 3">
            <a:extLst>
              <a:ext uri="{FF2B5EF4-FFF2-40B4-BE49-F238E27FC236}">
                <a16:creationId xmlns:a16="http://schemas.microsoft.com/office/drawing/2014/main" id="{FB9D842D-BAB1-4D37-9C42-745B132107E5}"/>
              </a:ext>
            </a:extLst>
          </p:cNvPr>
          <p:cNvSpPr/>
          <p:nvPr/>
        </p:nvSpPr>
        <p:spPr bwMode="auto">
          <a:xfrm>
            <a:off x="1641899" y="1723125"/>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High availability</a:t>
            </a:r>
          </a:p>
        </p:txBody>
      </p:sp>
      <p:sp>
        <p:nvSpPr>
          <p:cNvPr id="7" name="Rectangle 6">
            <a:extLst>
              <a:ext uri="{FF2B5EF4-FFF2-40B4-BE49-F238E27FC236}">
                <a16:creationId xmlns:a16="http://schemas.microsoft.com/office/drawing/2014/main" id="{0F0B540E-EF8B-447D-AF41-2A0AFBC5AED2}"/>
              </a:ext>
            </a:extLst>
          </p:cNvPr>
          <p:cNvSpPr/>
          <p:nvPr/>
        </p:nvSpPr>
        <p:spPr bwMode="auto">
          <a:xfrm>
            <a:off x="5810980" y="1723125"/>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Fault tolerance</a:t>
            </a:r>
          </a:p>
        </p:txBody>
      </p:sp>
      <p:sp>
        <p:nvSpPr>
          <p:cNvPr id="8" name="Rectangle 7">
            <a:extLst>
              <a:ext uri="{FF2B5EF4-FFF2-40B4-BE49-F238E27FC236}">
                <a16:creationId xmlns:a16="http://schemas.microsoft.com/office/drawing/2014/main" id="{79FB1D05-CC1C-42F7-9FCE-DE21A857F06E}"/>
              </a:ext>
            </a:extLst>
          </p:cNvPr>
          <p:cNvSpPr/>
          <p:nvPr/>
        </p:nvSpPr>
        <p:spPr bwMode="auto">
          <a:xfrm>
            <a:off x="1641899" y="2507950"/>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Scalability</a:t>
            </a:r>
          </a:p>
        </p:txBody>
      </p:sp>
      <p:sp>
        <p:nvSpPr>
          <p:cNvPr id="9" name="Rectangle 8">
            <a:extLst>
              <a:ext uri="{FF2B5EF4-FFF2-40B4-BE49-F238E27FC236}">
                <a16:creationId xmlns:a16="http://schemas.microsoft.com/office/drawing/2014/main" id="{D6392A4A-B6E8-4F75-A840-0AD5203AB701}"/>
              </a:ext>
            </a:extLst>
          </p:cNvPr>
          <p:cNvSpPr/>
          <p:nvPr/>
        </p:nvSpPr>
        <p:spPr bwMode="auto">
          <a:xfrm>
            <a:off x="5810980" y="2507950"/>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Elasticity</a:t>
            </a:r>
          </a:p>
        </p:txBody>
      </p:sp>
      <p:sp>
        <p:nvSpPr>
          <p:cNvPr id="10" name="Rectangle 9">
            <a:extLst>
              <a:ext uri="{FF2B5EF4-FFF2-40B4-BE49-F238E27FC236}">
                <a16:creationId xmlns:a16="http://schemas.microsoft.com/office/drawing/2014/main" id="{F1850E4A-62E4-426B-A1EB-C29FC527F72E}"/>
              </a:ext>
            </a:extLst>
          </p:cNvPr>
          <p:cNvSpPr/>
          <p:nvPr/>
        </p:nvSpPr>
        <p:spPr bwMode="auto">
          <a:xfrm>
            <a:off x="1641899" y="3338947"/>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Global reach</a:t>
            </a:r>
          </a:p>
        </p:txBody>
      </p:sp>
      <p:sp>
        <p:nvSpPr>
          <p:cNvPr id="11" name="Rectangle 10">
            <a:extLst>
              <a:ext uri="{FF2B5EF4-FFF2-40B4-BE49-F238E27FC236}">
                <a16:creationId xmlns:a16="http://schemas.microsoft.com/office/drawing/2014/main" id="{4423A886-2DFF-4D4C-8E7D-CDDB1C6094D4}"/>
              </a:ext>
            </a:extLst>
          </p:cNvPr>
          <p:cNvSpPr/>
          <p:nvPr/>
        </p:nvSpPr>
        <p:spPr bwMode="auto">
          <a:xfrm>
            <a:off x="5810980" y="3338947"/>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Customer latency capabilities</a:t>
            </a:r>
          </a:p>
        </p:txBody>
      </p:sp>
      <p:sp>
        <p:nvSpPr>
          <p:cNvPr id="12" name="Rectangle 11">
            <a:extLst>
              <a:ext uri="{FF2B5EF4-FFF2-40B4-BE49-F238E27FC236}">
                <a16:creationId xmlns:a16="http://schemas.microsoft.com/office/drawing/2014/main" id="{3923C26D-9B18-4D76-921C-DF28ED77C9F7}"/>
              </a:ext>
            </a:extLst>
          </p:cNvPr>
          <p:cNvSpPr/>
          <p:nvPr/>
        </p:nvSpPr>
        <p:spPr bwMode="auto">
          <a:xfrm>
            <a:off x="1641899" y="4123772"/>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Agility</a:t>
            </a:r>
          </a:p>
        </p:txBody>
      </p:sp>
      <p:sp>
        <p:nvSpPr>
          <p:cNvPr id="13" name="Rectangle 12">
            <a:extLst>
              <a:ext uri="{FF2B5EF4-FFF2-40B4-BE49-F238E27FC236}">
                <a16:creationId xmlns:a16="http://schemas.microsoft.com/office/drawing/2014/main" id="{DEFD54E6-27CA-4289-A7AE-98D153936604}"/>
              </a:ext>
            </a:extLst>
          </p:cNvPr>
          <p:cNvSpPr/>
          <p:nvPr/>
        </p:nvSpPr>
        <p:spPr bwMode="auto">
          <a:xfrm>
            <a:off x="5810980" y="4123772"/>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Predictive cost considerations</a:t>
            </a:r>
          </a:p>
        </p:txBody>
      </p:sp>
      <p:sp>
        <p:nvSpPr>
          <p:cNvPr id="14" name="Rectangle 13">
            <a:extLst>
              <a:ext uri="{FF2B5EF4-FFF2-40B4-BE49-F238E27FC236}">
                <a16:creationId xmlns:a16="http://schemas.microsoft.com/office/drawing/2014/main" id="{6C80AE8A-C79A-4AA1-ACB7-18760C171E71}"/>
              </a:ext>
            </a:extLst>
          </p:cNvPr>
          <p:cNvSpPr/>
          <p:nvPr/>
        </p:nvSpPr>
        <p:spPr bwMode="auto">
          <a:xfrm>
            <a:off x="1641899" y="4908597"/>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Disaster recovery</a:t>
            </a:r>
          </a:p>
        </p:txBody>
      </p:sp>
      <p:sp>
        <p:nvSpPr>
          <p:cNvPr id="15" name="Rectangle 14">
            <a:extLst>
              <a:ext uri="{FF2B5EF4-FFF2-40B4-BE49-F238E27FC236}">
                <a16:creationId xmlns:a16="http://schemas.microsoft.com/office/drawing/2014/main" id="{9211555F-A002-465A-BAFF-7A1A1DC365F7}"/>
              </a:ext>
            </a:extLst>
          </p:cNvPr>
          <p:cNvSpPr/>
          <p:nvPr/>
        </p:nvSpPr>
        <p:spPr bwMode="auto">
          <a:xfrm>
            <a:off x="5810980" y="4908597"/>
            <a:ext cx="4034983" cy="553998"/>
          </a:xfrm>
          <a:prstGeom prst="rect">
            <a:avLst/>
          </a:prstGeom>
          <a:solidFill>
            <a:srgbClr val="0877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Security</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rrow points from a single server to multiple servers in the cloud.">
            <a:extLst>
              <a:ext uri="{FF2B5EF4-FFF2-40B4-BE49-F238E27FC236}">
                <a16:creationId xmlns:a16="http://schemas.microsoft.com/office/drawing/2014/main" id="{6BBC433C-8412-478B-8BF0-F1342688E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94" y="2409818"/>
            <a:ext cx="10499531" cy="4271270"/>
          </a:xfrm>
          <a:prstGeom prst="rect">
            <a:avLst/>
          </a:prstGeom>
        </p:spPr>
      </p:pic>
      <p:sp>
        <p:nvSpPr>
          <p:cNvPr id="17" name="Title 16"/>
          <p:cNvSpPr>
            <a:spLocks noGrp="1"/>
          </p:cNvSpPr>
          <p:nvPr>
            <p:ph type="title"/>
          </p:nvPr>
        </p:nvSpPr>
        <p:spPr/>
        <p:txBody>
          <a:bodyPr/>
          <a:lstStyle/>
          <a:p>
            <a:r>
              <a:rPr lang="en-US" dirty="0"/>
              <a:t>Discuss economies of scale</a:t>
            </a:r>
          </a:p>
        </p:txBody>
      </p:sp>
      <p:sp>
        <p:nvSpPr>
          <p:cNvPr id="6" name="Text Placeholder 5"/>
          <p:cNvSpPr>
            <a:spLocks noGrp="1"/>
          </p:cNvSpPr>
          <p:nvPr>
            <p:ph type="body" sz="quarter" idx="10"/>
          </p:nvPr>
        </p:nvSpPr>
        <p:spPr>
          <a:xfrm>
            <a:off x="584200" y="1216530"/>
            <a:ext cx="11018520" cy="908839"/>
          </a:xfrm>
        </p:spPr>
        <p:txBody>
          <a:bodyPr/>
          <a:lstStyle/>
          <a:p>
            <a:r>
              <a:rPr lang="en-IE" dirty="0">
                <a:latin typeface="+mn-lt"/>
              </a:rPr>
              <a:t>E</a:t>
            </a:r>
            <a:r>
              <a:rPr lang="en-IE" i="1" dirty="0">
                <a:latin typeface="+mn-lt"/>
              </a:rPr>
              <a:t>conomies of scale –</a:t>
            </a:r>
            <a:r>
              <a:rPr lang="en-IE" dirty="0">
                <a:latin typeface="+mn-lt"/>
              </a:rPr>
              <a:t> Cloud providers can reduce costs and gain efficiency when operating at a large scale.</a:t>
            </a:r>
          </a:p>
        </p:txBody>
      </p:sp>
    </p:spTree>
    <p:extLst>
      <p:ext uri="{BB962C8B-B14F-4D97-AF65-F5344CB8AC3E}">
        <p14:creationId xmlns:p14="http://schemas.microsoft.com/office/powerpoint/2010/main" val="281934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4.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4" ma:contentTypeDescription="Create a new document." ma:contentTypeScope="" ma:versionID="6a65cd23546f4e79447e22378a5e27b4">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00639cd62c52f17923c3a91640b03e7a"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CCECA1-208F-4DE7-B6EF-60BA34A9C93A}">
  <ds:schemaRefs>
    <ds:schemaRef ds:uri="http://schemas.microsoft.com/sharepoint/v3/contenttype/forms"/>
  </ds:schemaRefs>
</ds:datastoreItem>
</file>

<file path=customXml/itemProps2.xml><?xml version="1.0" encoding="utf-8"?>
<ds:datastoreItem xmlns:ds="http://schemas.openxmlformats.org/officeDocument/2006/customXml" ds:itemID="{2256AC4D-5373-4F80-9DDD-D06ECE1B834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B590A8B-1AAD-47F9-9D43-08A544A27E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2513</Words>
  <Application>Microsoft Office PowerPoint</Application>
  <PresentationFormat>Widescreen</PresentationFormat>
  <Paragraphs>334</Paragraphs>
  <Slides>31</Slides>
  <Notes>24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31</vt:i4>
      </vt:variant>
    </vt:vector>
  </HeadingPairs>
  <TitlesOfParts>
    <vt:vector size="45" baseType="lpstr">
      <vt:lpstr>Arial</vt:lpstr>
      <vt:lpstr>Calibri</vt:lpstr>
      <vt:lpstr>Consolas</vt:lpstr>
      <vt:lpstr>Segoe UI</vt:lpstr>
      <vt:lpstr>Segoe UI Light</vt:lpstr>
      <vt:lpstr>Segoe UI Semibold</vt:lpstr>
      <vt:lpstr>Segoe UI Semibold (Headings)</vt:lpstr>
      <vt:lpstr>Segoe UI Semilight</vt:lpstr>
      <vt:lpstr>Wingdings</vt:lpstr>
      <vt:lpstr>WHITE TEMPLATE</vt:lpstr>
      <vt:lpstr>Azure 1</vt:lpstr>
      <vt:lpstr>Azure 2</vt:lpstr>
      <vt:lpstr>Dynamics 365</vt:lpstr>
      <vt:lpstr>Office 365 PPT Template - 2017</vt:lpstr>
      <vt:lpstr>AZ-900T0x  Learning Path:   Explore Microsoft Azure Cloud concepts</vt:lpstr>
      <vt:lpstr>Learning objectives</vt:lpstr>
      <vt:lpstr>Learning Objectives</vt:lpstr>
      <vt:lpstr>Module: Discuss why cloud services?</vt:lpstr>
      <vt:lpstr>Discuss Why Cloud Services Introduction</vt:lpstr>
      <vt:lpstr>Define cloud computing</vt:lpstr>
      <vt:lpstr>Try This Exercise</vt:lpstr>
      <vt:lpstr>Explore key cloud concepts</vt:lpstr>
      <vt:lpstr>Discuss economies of scale</vt:lpstr>
      <vt:lpstr>Compare CapEx vs. OpEx</vt:lpstr>
      <vt:lpstr>Define consumption-based model</vt:lpstr>
      <vt:lpstr>Knowledge Check  Populate with instructions to use the polling tool of your choice</vt:lpstr>
      <vt:lpstr>Summary - Discuss why cloud services</vt:lpstr>
      <vt:lpstr>Module: Distinguish types of cloud models</vt:lpstr>
      <vt:lpstr>Distinguish Types of Cloud Models Introduction</vt:lpstr>
      <vt:lpstr>Define public cloud</vt:lpstr>
      <vt:lpstr>Define private cloud</vt:lpstr>
      <vt:lpstr>Define hybrid cloud</vt:lpstr>
      <vt:lpstr>Compare cloud models</vt:lpstr>
      <vt:lpstr>Knowledge Check  Populate with instructions to use the polling tool of your choice</vt:lpstr>
      <vt:lpstr>Summary – Distinguish Types of Cloud Models</vt:lpstr>
      <vt:lpstr>Module: Explore types of cloud services</vt:lpstr>
      <vt:lpstr>Explore Types of Cloud Services Introduction</vt:lpstr>
      <vt:lpstr>Discuss shared responsibility model</vt:lpstr>
      <vt:lpstr>Define Infrastructure as a Service (IaaS)</vt:lpstr>
      <vt:lpstr>Define Platform as a Service (PaaS)</vt:lpstr>
      <vt:lpstr>Define Software as a Service (SaaS)</vt:lpstr>
      <vt:lpstr>Compare cloud services</vt:lpstr>
      <vt:lpstr>Knowledge Check  Populate with instructions to use the polling tool of your choice</vt:lpstr>
      <vt:lpstr>Summary – Explore Types of Cloud Services</vt:lpstr>
      <vt:lpstr>Learning Path review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2019-10-20T17:17:18Z</dcterms:created>
  <dcterms:modified xsi:type="dcterms:W3CDTF">2020-06-01T20:54:25Z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ies>
</file>